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257" r:id="rId3"/>
    <p:sldId id="258" r:id="rId4"/>
    <p:sldId id="323" r:id="rId5"/>
    <p:sldId id="324" r:id="rId6"/>
    <p:sldId id="348" r:id="rId7"/>
    <p:sldId id="326" r:id="rId8"/>
    <p:sldId id="336" r:id="rId9"/>
    <p:sldId id="325" r:id="rId10"/>
    <p:sldId id="263" r:id="rId11"/>
    <p:sldId id="320" r:id="rId12"/>
    <p:sldId id="280" r:id="rId13"/>
    <p:sldId id="261" r:id="rId14"/>
    <p:sldId id="321" r:id="rId15"/>
    <p:sldId id="281" r:id="rId16"/>
    <p:sldId id="262" r:id="rId17"/>
    <p:sldId id="322" r:id="rId18"/>
    <p:sldId id="282" r:id="rId19"/>
    <p:sldId id="283" r:id="rId20"/>
    <p:sldId id="275" r:id="rId21"/>
    <p:sldId id="333" r:id="rId22"/>
    <p:sldId id="277" r:id="rId23"/>
    <p:sldId id="334" r:id="rId24"/>
    <p:sldId id="276" r:id="rId25"/>
    <p:sldId id="335" r:id="rId26"/>
    <p:sldId id="278" r:id="rId27"/>
    <p:sldId id="314" r:id="rId28"/>
    <p:sldId id="279" r:id="rId29"/>
    <p:sldId id="312" r:id="rId30"/>
    <p:sldId id="315" r:id="rId31"/>
    <p:sldId id="313" r:id="rId32"/>
    <p:sldId id="264" r:id="rId33"/>
    <p:sldId id="265" r:id="rId34"/>
    <p:sldId id="338" r:id="rId35"/>
    <p:sldId id="337" r:id="rId36"/>
    <p:sldId id="347" r:id="rId37"/>
    <p:sldId id="350" r:id="rId38"/>
    <p:sldId id="349" r:id="rId39"/>
    <p:sldId id="346" r:id="rId40"/>
    <p:sldId id="352" r:id="rId41"/>
    <p:sldId id="354" r:id="rId42"/>
    <p:sldId id="356" r:id="rId43"/>
    <p:sldId id="357" r:id="rId44"/>
    <p:sldId id="358" r:id="rId45"/>
    <p:sldId id="359" r:id="rId46"/>
    <p:sldId id="360" r:id="rId47"/>
    <p:sldId id="361" r:id="rId48"/>
    <p:sldId id="362" r:id="rId49"/>
    <p:sldId id="363" r:id="rId50"/>
    <p:sldId id="364" r:id="rId51"/>
    <p:sldId id="368" r:id="rId52"/>
    <p:sldId id="369" r:id="rId53"/>
    <p:sldId id="365" r:id="rId54"/>
    <p:sldId id="386" r:id="rId55"/>
    <p:sldId id="387" r:id="rId56"/>
    <p:sldId id="366" r:id="rId57"/>
    <p:sldId id="389" r:id="rId58"/>
    <p:sldId id="391" r:id="rId59"/>
    <p:sldId id="392" r:id="rId60"/>
    <p:sldId id="367" r:id="rId61"/>
    <p:sldId id="393" r:id="rId62"/>
    <p:sldId id="394" r:id="rId63"/>
    <p:sldId id="396" r:id="rId64"/>
    <p:sldId id="370" r:id="rId65"/>
    <p:sldId id="397" r:id="rId66"/>
    <p:sldId id="399" r:id="rId67"/>
    <p:sldId id="400" r:id="rId68"/>
    <p:sldId id="401" r:id="rId69"/>
    <p:sldId id="375" r:id="rId70"/>
    <p:sldId id="339" r:id="rId71"/>
    <p:sldId id="340" r:id="rId72"/>
    <p:sldId id="371" r:id="rId73"/>
    <p:sldId id="376" r:id="rId74"/>
    <p:sldId id="377" r:id="rId75"/>
    <p:sldId id="372" r:id="rId76"/>
    <p:sldId id="378" r:id="rId77"/>
    <p:sldId id="379" r:id="rId78"/>
    <p:sldId id="402" r:id="rId79"/>
    <p:sldId id="403" r:id="rId80"/>
    <p:sldId id="380" r:id="rId81"/>
    <p:sldId id="374" r:id="rId82"/>
    <p:sldId id="382" r:id="rId83"/>
    <p:sldId id="341" r:id="rId84"/>
    <p:sldId id="342" r:id="rId85"/>
    <p:sldId id="343" r:id="rId86"/>
    <p:sldId id="344" r:id="rId87"/>
    <p:sldId id="345" r:id="rId88"/>
    <p:sldId id="351" r:id="rId8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FE2D0E-10C4-4711-883F-00C2EF66F77B}">
          <p14:sldIdLst/>
        </p14:section>
        <p14:section name="Lecture 1" id="{B4E0BEA8-AB3C-453E-BD8B-42AF44CBD5F9}">
          <p14:sldIdLst>
            <p14:sldId id="256"/>
            <p14:sldId id="257"/>
            <p14:sldId id="258"/>
            <p14:sldId id="323"/>
            <p14:sldId id="324"/>
            <p14:sldId id="348"/>
            <p14:sldId id="326"/>
            <p14:sldId id="336"/>
            <p14:sldId id="325"/>
            <p14:sldId id="263"/>
            <p14:sldId id="320"/>
            <p14:sldId id="280"/>
            <p14:sldId id="261"/>
            <p14:sldId id="321"/>
            <p14:sldId id="281"/>
            <p14:sldId id="262"/>
            <p14:sldId id="322"/>
            <p14:sldId id="282"/>
            <p14:sldId id="283"/>
            <p14:sldId id="275"/>
            <p14:sldId id="333"/>
            <p14:sldId id="277"/>
            <p14:sldId id="334"/>
            <p14:sldId id="276"/>
            <p14:sldId id="335"/>
            <p14:sldId id="278"/>
            <p14:sldId id="314"/>
            <p14:sldId id="279"/>
            <p14:sldId id="312"/>
            <p14:sldId id="315"/>
            <p14:sldId id="313"/>
            <p14:sldId id="264"/>
            <p14:sldId id="265"/>
            <p14:sldId id="338"/>
            <p14:sldId id="337"/>
            <p14:sldId id="347"/>
            <p14:sldId id="350"/>
            <p14:sldId id="349"/>
            <p14:sldId id="346"/>
            <p14:sldId id="352"/>
            <p14:sldId id="354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8"/>
            <p14:sldId id="369"/>
            <p14:sldId id="365"/>
            <p14:sldId id="386"/>
            <p14:sldId id="387"/>
            <p14:sldId id="366"/>
            <p14:sldId id="389"/>
            <p14:sldId id="391"/>
            <p14:sldId id="392"/>
            <p14:sldId id="367"/>
            <p14:sldId id="393"/>
            <p14:sldId id="394"/>
            <p14:sldId id="396"/>
            <p14:sldId id="370"/>
            <p14:sldId id="397"/>
            <p14:sldId id="399"/>
            <p14:sldId id="400"/>
            <p14:sldId id="401"/>
            <p14:sldId id="375"/>
            <p14:sldId id="339"/>
            <p14:sldId id="340"/>
            <p14:sldId id="371"/>
            <p14:sldId id="376"/>
            <p14:sldId id="377"/>
            <p14:sldId id="372"/>
            <p14:sldId id="378"/>
            <p14:sldId id="379"/>
            <p14:sldId id="402"/>
            <p14:sldId id="403"/>
            <p14:sldId id="380"/>
            <p14:sldId id="374"/>
            <p14:sldId id="382"/>
            <p14:sldId id="341"/>
            <p14:sldId id="342"/>
            <p14:sldId id="343"/>
            <p14:sldId id="344"/>
            <p14:sldId id="345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D452"/>
    <a:srgbClr val="EFBB3F"/>
    <a:srgbClr val="DB3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08499B-C1CB-4FD1-B53A-C2956BA2D440}" v="14" dt="2024-06-19T20:09:34.3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27" autoAdjust="0"/>
    <p:restoredTop sz="94509" autoAdjust="0"/>
  </p:normalViewPr>
  <p:slideViewPr>
    <p:cSldViewPr snapToGrid="0">
      <p:cViewPr varScale="1">
        <p:scale>
          <a:sx n="121" d="100"/>
          <a:sy n="121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microsoft.com/office/2016/11/relationships/changesInfo" Target="changesInfos/changesInfo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4 Patino" userId="ad328d408b9752f9" providerId="LiveId" clId="{39087C4D-23E4-4752-9241-3FB07BD19C22}"/>
    <pc:docChg chg="undo custSel modSld">
      <pc:chgData name="C4 Patino" userId="ad328d408b9752f9" providerId="LiveId" clId="{39087C4D-23E4-4752-9241-3FB07BD19C22}" dt="2024-06-20T16:27:22.931" v="6" actId="26606"/>
      <pc:docMkLst>
        <pc:docMk/>
      </pc:docMkLst>
      <pc:sldChg chg="addSp delSp modSp mod setBg">
        <pc:chgData name="C4 Patino" userId="ad328d408b9752f9" providerId="LiveId" clId="{39087C4D-23E4-4752-9241-3FB07BD19C22}" dt="2024-06-20T16:27:22.931" v="6" actId="26606"/>
        <pc:sldMkLst>
          <pc:docMk/>
          <pc:sldMk cId="2948747617" sldId="315"/>
        </pc:sldMkLst>
        <pc:spChg chg="mod">
          <ac:chgData name="C4 Patino" userId="ad328d408b9752f9" providerId="LiveId" clId="{39087C4D-23E4-4752-9241-3FB07BD19C22}" dt="2024-06-20T16:27:22.921" v="5" actId="26606"/>
          <ac:spMkLst>
            <pc:docMk/>
            <pc:sldMk cId="2948747617" sldId="315"/>
            <ac:spMk id="2" creationId="{A1C41F96-A831-BA82-E3B7-C7D2D6EAB445}"/>
          </ac:spMkLst>
        </pc:spChg>
        <pc:spChg chg="add del mod">
          <ac:chgData name="C4 Patino" userId="ad328d408b9752f9" providerId="LiveId" clId="{39087C4D-23E4-4752-9241-3FB07BD19C22}" dt="2024-06-20T16:27:22.921" v="5" actId="26606"/>
          <ac:spMkLst>
            <pc:docMk/>
            <pc:sldMk cId="2948747617" sldId="315"/>
            <ac:spMk id="3" creationId="{D5B2BFD1-4B83-DCB6-A8BE-E494C83CB19A}"/>
          </ac:spMkLst>
        </pc:spChg>
        <pc:spChg chg="add del">
          <ac:chgData name="C4 Patino" userId="ad328d408b9752f9" providerId="LiveId" clId="{39087C4D-23E4-4752-9241-3FB07BD19C22}" dt="2024-06-20T16:27:22.921" v="5" actId="26606"/>
          <ac:spMkLst>
            <pc:docMk/>
            <pc:sldMk cId="2948747617" sldId="315"/>
            <ac:spMk id="8" creationId="{DBF61EA3-B236-439E-9C0B-340980D56BEE}"/>
          </ac:spMkLst>
        </pc:spChg>
        <pc:spChg chg="add del">
          <ac:chgData name="C4 Patino" userId="ad328d408b9752f9" providerId="LiveId" clId="{39087C4D-23E4-4752-9241-3FB07BD19C22}" dt="2024-06-20T16:27:10.037" v="3" actId="26606"/>
          <ac:spMkLst>
            <pc:docMk/>
            <pc:sldMk cId="2948747617" sldId="315"/>
            <ac:spMk id="9" creationId="{56E9B3E6-E277-4D68-BA48-9CB43FFBD6E2}"/>
          </ac:spMkLst>
        </pc:spChg>
        <pc:spChg chg="add del">
          <ac:chgData name="C4 Patino" userId="ad328d408b9752f9" providerId="LiveId" clId="{39087C4D-23E4-4752-9241-3FB07BD19C22}" dt="2024-06-20T16:27:22.921" v="5" actId="26606"/>
          <ac:spMkLst>
            <pc:docMk/>
            <pc:sldMk cId="2948747617" sldId="315"/>
            <ac:spMk id="15" creationId="{E659831F-0D9A-4C63-9EBB-8435B85A440F}"/>
          </ac:spMkLst>
        </pc:spChg>
        <pc:spChg chg="add del">
          <ac:chgData name="C4 Patino" userId="ad328d408b9752f9" providerId="LiveId" clId="{39087C4D-23E4-4752-9241-3FB07BD19C22}" dt="2024-06-20T16:27:10.037" v="3" actId="26606"/>
          <ac:spMkLst>
            <pc:docMk/>
            <pc:sldMk cId="2948747617" sldId="315"/>
            <ac:spMk id="16" creationId="{D5B0017B-2ECA-49AF-B397-DC140825DF8D}"/>
          </ac:spMkLst>
        </pc:spChg>
        <pc:spChg chg="add">
          <ac:chgData name="C4 Patino" userId="ad328d408b9752f9" providerId="LiveId" clId="{39087C4D-23E4-4752-9241-3FB07BD19C22}" dt="2024-06-20T16:27:22.931" v="6" actId="26606"/>
          <ac:spMkLst>
            <pc:docMk/>
            <pc:sldMk cId="2948747617" sldId="315"/>
            <ac:spMk id="19" creationId="{B6CDA21F-E7AF-4C75-8395-33F58D5B0E45}"/>
          </ac:spMkLst>
        </pc:spChg>
        <pc:spChg chg="add">
          <ac:chgData name="C4 Patino" userId="ad328d408b9752f9" providerId="LiveId" clId="{39087C4D-23E4-4752-9241-3FB07BD19C22}" dt="2024-06-20T16:27:22.931" v="6" actId="26606"/>
          <ac:spMkLst>
            <pc:docMk/>
            <pc:sldMk cId="2948747617" sldId="315"/>
            <ac:spMk id="22" creationId="{D5B0017B-2ECA-49AF-B397-DC140825DF8D}"/>
          </ac:spMkLst>
        </pc:spChg>
        <pc:grpChg chg="add del">
          <ac:chgData name="C4 Patino" userId="ad328d408b9752f9" providerId="LiveId" clId="{39087C4D-23E4-4752-9241-3FB07BD19C22}" dt="2024-06-20T16:27:22.921" v="5" actId="26606"/>
          <ac:grpSpMkLst>
            <pc:docMk/>
            <pc:sldMk cId="2948747617" sldId="315"/>
            <ac:grpSpMk id="10" creationId="{28FAF094-D087-493F-8DF9-A486C2D6BBAA}"/>
          </ac:grpSpMkLst>
        </pc:grpChg>
        <pc:grpChg chg="add del">
          <ac:chgData name="C4 Patino" userId="ad328d408b9752f9" providerId="LiveId" clId="{39087C4D-23E4-4752-9241-3FB07BD19C22}" dt="2024-06-20T16:27:10.037" v="3" actId="26606"/>
          <ac:grpSpMkLst>
            <pc:docMk/>
            <pc:sldMk cId="2948747617" sldId="315"/>
            <ac:grpSpMk id="11" creationId="{AE1C45F0-260A-458C-96ED-C1F6D2151219}"/>
          </ac:grpSpMkLst>
        </pc:grpChg>
        <pc:grpChg chg="add">
          <ac:chgData name="C4 Patino" userId="ad328d408b9752f9" providerId="LiveId" clId="{39087C4D-23E4-4752-9241-3FB07BD19C22}" dt="2024-06-20T16:27:22.931" v="6" actId="26606"/>
          <ac:grpSpMkLst>
            <pc:docMk/>
            <pc:sldMk cId="2948747617" sldId="315"/>
            <ac:grpSpMk id="20" creationId="{AE1C45F0-260A-458C-96ED-C1F6D2151219}"/>
          </ac:grpSpMkLst>
        </pc:grpChg>
        <pc:graphicFrameChg chg="add del">
          <ac:chgData name="C4 Patino" userId="ad328d408b9752f9" providerId="LiveId" clId="{39087C4D-23E4-4752-9241-3FB07BD19C22}" dt="2024-06-20T16:27:10.037" v="3" actId="26606"/>
          <ac:graphicFrameMkLst>
            <pc:docMk/>
            <pc:sldMk cId="2948747617" sldId="315"/>
            <ac:graphicFrameMk id="5" creationId="{7C0BAD9B-230E-B25D-AF15-139ED3DD871B}"/>
          </ac:graphicFrameMkLst>
        </pc:graphicFrameChg>
        <pc:cxnChg chg="add">
          <ac:chgData name="C4 Patino" userId="ad328d408b9752f9" providerId="LiveId" clId="{39087C4D-23E4-4752-9241-3FB07BD19C22}" dt="2024-06-20T16:27:22.931" v="6" actId="26606"/>
          <ac:cxnSpMkLst>
            <pc:docMk/>
            <pc:sldMk cId="2948747617" sldId="315"/>
            <ac:cxnSpMk id="17" creationId="{6CF1BAF6-AD41-4082-B212-8A1F9A2E8779}"/>
          </ac:cxnSpMkLst>
        </pc:cxnChg>
        <pc:cxnChg chg="add del">
          <ac:chgData name="C4 Patino" userId="ad328d408b9752f9" providerId="LiveId" clId="{39087C4D-23E4-4752-9241-3FB07BD19C22}" dt="2024-06-20T16:27:10.037" v="3" actId="26606"/>
          <ac:cxnSpMkLst>
            <pc:docMk/>
            <pc:sldMk cId="2948747617" sldId="315"/>
            <ac:cxnSpMk id="18" creationId="{6CF1BAF6-AD41-4082-B212-8A1F9A2E8779}"/>
          </ac:cxnSpMkLst>
        </pc:cxnChg>
      </pc:sldChg>
      <pc:sldChg chg="addSp modSp mod setBg">
        <pc:chgData name="C4 Patino" userId="ad328d408b9752f9" providerId="LiveId" clId="{39087C4D-23E4-4752-9241-3FB07BD19C22}" dt="2024-06-20T16:26:54.788" v="1" actId="14100"/>
        <pc:sldMkLst>
          <pc:docMk/>
          <pc:sldMk cId="2820264845" sldId="316"/>
        </pc:sldMkLst>
        <pc:spChg chg="add">
          <ac:chgData name="C4 Patino" userId="ad328d408b9752f9" providerId="LiveId" clId="{39087C4D-23E4-4752-9241-3FB07BD19C22}" dt="2024-06-20T16:26:48.779" v="0" actId="26606"/>
          <ac:spMkLst>
            <pc:docMk/>
            <pc:sldMk cId="2820264845" sldId="316"/>
            <ac:spMk id="9" creationId="{56E9B3E6-E277-4D68-BA48-9CB43FFBD6E2}"/>
          </ac:spMkLst>
        </pc:spChg>
        <pc:spChg chg="add">
          <ac:chgData name="C4 Patino" userId="ad328d408b9752f9" providerId="LiveId" clId="{39087C4D-23E4-4752-9241-3FB07BD19C22}" dt="2024-06-20T16:26:48.779" v="0" actId="26606"/>
          <ac:spMkLst>
            <pc:docMk/>
            <pc:sldMk cId="2820264845" sldId="316"/>
            <ac:spMk id="16" creationId="{D5B0017B-2ECA-49AF-B397-DC140825DF8D}"/>
          </ac:spMkLst>
        </pc:spChg>
        <pc:grpChg chg="add">
          <ac:chgData name="C4 Patino" userId="ad328d408b9752f9" providerId="LiveId" clId="{39087C4D-23E4-4752-9241-3FB07BD19C22}" dt="2024-06-20T16:26:48.779" v="0" actId="26606"/>
          <ac:grpSpMkLst>
            <pc:docMk/>
            <pc:sldMk cId="2820264845" sldId="316"/>
            <ac:grpSpMk id="11" creationId="{AE1C45F0-260A-458C-96ED-C1F6D2151219}"/>
          </ac:grpSpMkLst>
        </pc:grpChg>
        <pc:graphicFrameChg chg="mod modGraphic">
          <ac:chgData name="C4 Patino" userId="ad328d408b9752f9" providerId="LiveId" clId="{39087C4D-23E4-4752-9241-3FB07BD19C22}" dt="2024-06-20T16:26:54.788" v="1" actId="14100"/>
          <ac:graphicFrameMkLst>
            <pc:docMk/>
            <pc:sldMk cId="2820264845" sldId="316"/>
            <ac:graphicFrameMk id="4" creationId="{D783AA8B-8F5C-571F-870C-BCF7D31B1D17}"/>
          </ac:graphicFrameMkLst>
        </pc:graphicFrameChg>
        <pc:cxnChg chg="add">
          <ac:chgData name="C4 Patino" userId="ad328d408b9752f9" providerId="LiveId" clId="{39087C4D-23E4-4752-9241-3FB07BD19C22}" dt="2024-06-20T16:26:48.779" v="0" actId="26606"/>
          <ac:cxnSpMkLst>
            <pc:docMk/>
            <pc:sldMk cId="2820264845" sldId="316"/>
            <ac:cxnSpMk id="18" creationId="{6CF1BAF6-AD41-4082-B212-8A1F9A2E8779}"/>
          </ac:cxnSpMkLst>
        </pc:cxnChg>
      </pc:sldChg>
    </pc:docChg>
  </pc:docChgLst>
  <pc:docChgLst>
    <pc:chgData name="C4 Patino" userId="ad328d408b9752f9" providerId="LiveId" clId="{89BAAAB3-A911-4C0A-9F99-6BCD5A1EF604}"/>
    <pc:docChg chg="undo custSel addSld delSld modSld sldOrd modSection">
      <pc:chgData name="C4 Patino" userId="ad328d408b9752f9" providerId="LiveId" clId="{89BAAAB3-A911-4C0A-9F99-6BCD5A1EF604}" dt="2024-06-18T21:53:23.364" v="788" actId="47"/>
      <pc:docMkLst>
        <pc:docMk/>
      </pc:docMkLst>
      <pc:sldChg chg="modSp mod">
        <pc:chgData name="C4 Patino" userId="ad328d408b9752f9" providerId="LiveId" clId="{89BAAAB3-A911-4C0A-9F99-6BCD5A1EF604}" dt="2024-06-18T21:49:39.203" v="214" actId="20577"/>
        <pc:sldMkLst>
          <pc:docMk/>
          <pc:sldMk cId="1100281995" sldId="292"/>
        </pc:sldMkLst>
        <pc:spChg chg="mod">
          <ac:chgData name="C4 Patino" userId="ad328d408b9752f9" providerId="LiveId" clId="{89BAAAB3-A911-4C0A-9F99-6BCD5A1EF604}" dt="2024-06-18T21:49:39.203" v="214" actId="20577"/>
          <ac:spMkLst>
            <pc:docMk/>
            <pc:sldMk cId="1100281995" sldId="292"/>
            <ac:spMk id="3" creationId="{93D86272-DAD8-4580-293D-908E7C9F6D7B}"/>
          </ac:spMkLst>
        </pc:spChg>
      </pc:sldChg>
      <pc:sldChg chg="addSp modSp new del mod ord setBg">
        <pc:chgData name="C4 Patino" userId="ad328d408b9752f9" providerId="LiveId" clId="{89BAAAB3-A911-4C0A-9F99-6BCD5A1EF604}" dt="2024-06-18T21:51:39.655" v="497" actId="47"/>
        <pc:sldMkLst>
          <pc:docMk/>
          <pc:sldMk cId="2801953971" sldId="308"/>
        </pc:sldMkLst>
        <pc:spChg chg="mod">
          <ac:chgData name="C4 Patino" userId="ad328d408b9752f9" providerId="LiveId" clId="{89BAAAB3-A911-4C0A-9F99-6BCD5A1EF604}" dt="2024-06-18T21:51:30.886" v="493" actId="21"/>
          <ac:spMkLst>
            <pc:docMk/>
            <pc:sldMk cId="2801953971" sldId="308"/>
            <ac:spMk id="2" creationId="{56F7C0AA-C598-FA83-18C1-E8788F2D3BB5}"/>
          </ac:spMkLst>
        </pc:spChg>
        <pc:spChg chg="mod">
          <ac:chgData name="C4 Patino" userId="ad328d408b9752f9" providerId="LiveId" clId="{89BAAAB3-A911-4C0A-9F99-6BCD5A1EF604}" dt="2024-06-18T21:51:36.252" v="495" actId="21"/>
          <ac:spMkLst>
            <pc:docMk/>
            <pc:sldMk cId="2801953971" sldId="308"/>
            <ac:spMk id="3" creationId="{5DCFE7D7-2E0D-AF10-8C4A-8F9A7A8490FC}"/>
          </ac:spMkLst>
        </pc:spChg>
        <pc:spChg chg="add">
          <ac:chgData name="C4 Patino" userId="ad328d408b9752f9" providerId="LiveId" clId="{89BAAAB3-A911-4C0A-9F99-6BCD5A1EF604}" dt="2024-06-18T21:51:12.280" v="489" actId="26606"/>
          <ac:spMkLst>
            <pc:docMk/>
            <pc:sldMk cId="2801953971" sldId="308"/>
            <ac:spMk id="8" creationId="{DAF1966E-FD40-4A4A-B61B-C4DF7FA05F06}"/>
          </ac:spMkLst>
        </pc:spChg>
        <pc:spChg chg="add">
          <ac:chgData name="C4 Patino" userId="ad328d408b9752f9" providerId="LiveId" clId="{89BAAAB3-A911-4C0A-9F99-6BCD5A1EF604}" dt="2024-06-18T21:51:12.280" v="489" actId="26606"/>
          <ac:spMkLst>
            <pc:docMk/>
            <pc:sldMk cId="2801953971" sldId="308"/>
            <ac:spMk id="10" creationId="{047BFA19-D45E-416B-A404-7AF2F3F27017}"/>
          </ac:spMkLst>
        </pc:spChg>
        <pc:spChg chg="add">
          <ac:chgData name="C4 Patino" userId="ad328d408b9752f9" providerId="LiveId" clId="{89BAAAB3-A911-4C0A-9F99-6BCD5A1EF604}" dt="2024-06-18T21:51:12.280" v="489" actId="26606"/>
          <ac:spMkLst>
            <pc:docMk/>
            <pc:sldMk cId="2801953971" sldId="308"/>
            <ac:spMk id="12" creationId="{8E0105E7-23DB-4CF2-8258-FF47C7620F6E}"/>
          </ac:spMkLst>
        </pc:spChg>
        <pc:spChg chg="add">
          <ac:chgData name="C4 Patino" userId="ad328d408b9752f9" providerId="LiveId" clId="{89BAAAB3-A911-4C0A-9F99-6BCD5A1EF604}" dt="2024-06-18T21:51:12.280" v="489" actId="26606"/>
          <ac:spMkLst>
            <pc:docMk/>
            <pc:sldMk cId="2801953971" sldId="308"/>
            <ac:spMk id="14" creationId="{074B4F7D-14B2-478B-8BF5-01E4E0C5D263}"/>
          </ac:spMkLst>
        </pc:spChg>
      </pc:sldChg>
      <pc:sldChg chg="modSp add mod ord">
        <pc:chgData name="C4 Patino" userId="ad328d408b9752f9" providerId="LiveId" clId="{89BAAAB3-A911-4C0A-9F99-6BCD5A1EF604}" dt="2024-06-18T21:51:58.839" v="514" actId="20577"/>
        <pc:sldMkLst>
          <pc:docMk/>
          <pc:sldMk cId="3409931918" sldId="309"/>
        </pc:sldMkLst>
        <pc:spChg chg="mod">
          <ac:chgData name="C4 Patino" userId="ad328d408b9752f9" providerId="LiveId" clId="{89BAAAB3-A911-4C0A-9F99-6BCD5A1EF604}" dt="2024-06-18T21:51:58.839" v="514" actId="20577"/>
          <ac:spMkLst>
            <pc:docMk/>
            <pc:sldMk cId="3409931918" sldId="309"/>
            <ac:spMk id="2" creationId="{A2EDBF75-8779-23FD-0104-4A01824EF03B}"/>
          </ac:spMkLst>
        </pc:spChg>
        <pc:spChg chg="mod">
          <ac:chgData name="C4 Patino" userId="ad328d408b9752f9" providerId="LiveId" clId="{89BAAAB3-A911-4C0A-9F99-6BCD5A1EF604}" dt="2024-06-18T21:51:42.225" v="498" actId="20577"/>
          <ac:spMkLst>
            <pc:docMk/>
            <pc:sldMk cId="3409931918" sldId="309"/>
            <ac:spMk id="3" creationId="{93D86272-DAD8-4580-293D-908E7C9F6D7B}"/>
          </ac:spMkLst>
        </pc:spChg>
      </pc:sldChg>
      <pc:sldChg chg="modSp new del mod">
        <pc:chgData name="C4 Patino" userId="ad328d408b9752f9" providerId="LiveId" clId="{89BAAAB3-A911-4C0A-9F99-6BCD5A1EF604}" dt="2024-06-18T21:53:23.364" v="788" actId="47"/>
        <pc:sldMkLst>
          <pc:docMk/>
          <pc:sldMk cId="2332838401" sldId="310"/>
        </pc:sldMkLst>
        <pc:spChg chg="mod">
          <ac:chgData name="C4 Patino" userId="ad328d408b9752f9" providerId="LiveId" clId="{89BAAAB3-A911-4C0A-9F99-6BCD5A1EF604}" dt="2024-06-18T21:52:20.262" v="540" actId="20577"/>
          <ac:spMkLst>
            <pc:docMk/>
            <pc:sldMk cId="2332838401" sldId="310"/>
            <ac:spMk id="2" creationId="{AD54425A-2A38-DFCF-1567-A04ABF3EB78B}"/>
          </ac:spMkLst>
        </pc:spChg>
        <pc:spChg chg="mod">
          <ac:chgData name="C4 Patino" userId="ad328d408b9752f9" providerId="LiveId" clId="{89BAAAB3-A911-4C0A-9F99-6BCD5A1EF604}" dt="2024-06-18T21:53:19.167" v="786" actId="21"/>
          <ac:spMkLst>
            <pc:docMk/>
            <pc:sldMk cId="2332838401" sldId="310"/>
            <ac:spMk id="3" creationId="{AE9BE3B2-7F12-4911-2A42-A395A4C714C9}"/>
          </ac:spMkLst>
        </pc:spChg>
      </pc:sldChg>
      <pc:sldChg chg="modSp add mod">
        <pc:chgData name="C4 Patino" userId="ad328d408b9752f9" providerId="LiveId" clId="{89BAAAB3-A911-4C0A-9F99-6BCD5A1EF604}" dt="2024-06-18T21:53:20.710" v="787"/>
        <pc:sldMkLst>
          <pc:docMk/>
          <pc:sldMk cId="2609248929" sldId="311"/>
        </pc:sldMkLst>
        <pc:spChg chg="mod">
          <ac:chgData name="C4 Patino" userId="ad328d408b9752f9" providerId="LiveId" clId="{89BAAAB3-A911-4C0A-9F99-6BCD5A1EF604}" dt="2024-06-18T21:53:16.122" v="785" actId="20577"/>
          <ac:spMkLst>
            <pc:docMk/>
            <pc:sldMk cId="2609248929" sldId="311"/>
            <ac:spMk id="2" creationId="{A2EDBF75-8779-23FD-0104-4A01824EF03B}"/>
          </ac:spMkLst>
        </pc:spChg>
        <pc:spChg chg="mod">
          <ac:chgData name="C4 Patino" userId="ad328d408b9752f9" providerId="LiveId" clId="{89BAAAB3-A911-4C0A-9F99-6BCD5A1EF604}" dt="2024-06-18T21:53:20.710" v="787"/>
          <ac:spMkLst>
            <pc:docMk/>
            <pc:sldMk cId="2609248929" sldId="311"/>
            <ac:spMk id="3" creationId="{93D86272-DAD8-4580-293D-908E7C9F6D7B}"/>
          </ac:spMkLst>
        </pc:spChg>
      </pc:sldChg>
    </pc:docChg>
  </pc:docChgLst>
  <pc:docChgLst>
    <pc:chgData name="C4 Patino" userId="ad328d408b9752f9" providerId="LiveId" clId="{EF08499B-C1CB-4FD1-B53A-C2956BA2D440}"/>
    <pc:docChg chg="undo custSel addSld delSld modSld sldOrd delSection modSection">
      <pc:chgData name="C4 Patino" userId="ad328d408b9752f9" providerId="LiveId" clId="{EF08499B-C1CB-4FD1-B53A-C2956BA2D440}" dt="2024-06-19T20:14:10.591" v="1079" actId="20577"/>
      <pc:docMkLst>
        <pc:docMk/>
      </pc:docMkLst>
      <pc:sldChg chg="ord">
        <pc:chgData name="C4 Patino" userId="ad328d408b9752f9" providerId="LiveId" clId="{EF08499B-C1CB-4FD1-B53A-C2956BA2D440}" dt="2024-06-19T20:12:28.182" v="1017"/>
        <pc:sldMkLst>
          <pc:docMk/>
          <pc:sldMk cId="2656986489" sldId="267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3621976407" sldId="274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3012263201" sldId="275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1361859914" sldId="276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2115550516" sldId="277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1336086749" sldId="278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1940898656" sldId="279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2025509645" sldId="285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990098769" sldId="286"/>
        </pc:sldMkLst>
      </pc:sldChg>
      <pc:sldChg chg="modSp mod">
        <pc:chgData name="C4 Patino" userId="ad328d408b9752f9" providerId="LiveId" clId="{EF08499B-C1CB-4FD1-B53A-C2956BA2D440}" dt="2024-06-07T17:23:52.376" v="43" actId="20577"/>
        <pc:sldMkLst>
          <pc:docMk/>
          <pc:sldMk cId="3131308145" sldId="287"/>
        </pc:sldMkLst>
        <pc:spChg chg="mod">
          <ac:chgData name="C4 Patino" userId="ad328d408b9752f9" providerId="LiveId" clId="{EF08499B-C1CB-4FD1-B53A-C2956BA2D440}" dt="2024-06-07T17:23:52.376" v="43" actId="20577"/>
          <ac:spMkLst>
            <pc:docMk/>
            <pc:sldMk cId="3131308145" sldId="287"/>
            <ac:spMk id="2" creationId="{88AEECD8-62FB-AED5-36F3-5280E176C94A}"/>
          </ac:spMkLst>
        </pc:spChg>
        <pc:spChg chg="mod">
          <ac:chgData name="C4 Patino" userId="ad328d408b9752f9" providerId="LiveId" clId="{EF08499B-C1CB-4FD1-B53A-C2956BA2D440}" dt="2024-06-07T17:23:45.122" v="25" actId="20577"/>
          <ac:spMkLst>
            <pc:docMk/>
            <pc:sldMk cId="3131308145" sldId="287"/>
            <ac:spMk id="3" creationId="{1C877ACA-4C18-A25E-599E-FC22B16F8A09}"/>
          </ac:spMkLst>
        </pc:spChg>
      </pc:sldChg>
      <pc:sldChg chg="addSp delSp modSp mod">
        <pc:chgData name="C4 Patino" userId="ad328d408b9752f9" providerId="LiveId" clId="{EF08499B-C1CB-4FD1-B53A-C2956BA2D440}" dt="2024-06-19T20:13:32.624" v="1059" actId="20577"/>
        <pc:sldMkLst>
          <pc:docMk/>
          <pc:sldMk cId="1100281995" sldId="292"/>
        </pc:sldMkLst>
        <pc:spChg chg="mod">
          <ac:chgData name="C4 Patino" userId="ad328d408b9752f9" providerId="LiveId" clId="{EF08499B-C1CB-4FD1-B53A-C2956BA2D440}" dt="2024-06-19T20:13:32.624" v="1059" actId="20577"/>
          <ac:spMkLst>
            <pc:docMk/>
            <pc:sldMk cId="1100281995" sldId="292"/>
            <ac:spMk id="2" creationId="{A2EDBF75-8779-23FD-0104-4A01824EF03B}"/>
          </ac:spMkLst>
        </pc:spChg>
        <pc:spChg chg="mod">
          <ac:chgData name="C4 Patino" userId="ad328d408b9752f9" providerId="LiveId" clId="{EF08499B-C1CB-4FD1-B53A-C2956BA2D440}" dt="2024-06-19T20:11:17.089" v="994" actId="26606"/>
          <ac:spMkLst>
            <pc:docMk/>
            <pc:sldMk cId="1100281995" sldId="292"/>
            <ac:spMk id="3" creationId="{93D86272-DAD8-4580-293D-908E7C9F6D7B}"/>
          </ac:spMkLst>
        </pc:spChg>
        <pc:spChg chg="del">
          <ac:chgData name="C4 Patino" userId="ad328d408b9752f9" providerId="LiveId" clId="{EF08499B-C1CB-4FD1-B53A-C2956BA2D440}" dt="2024-06-19T20:11:17.089" v="994" actId="26606"/>
          <ac:spMkLst>
            <pc:docMk/>
            <pc:sldMk cId="1100281995" sldId="292"/>
            <ac:spMk id="25" creationId="{100EDD19-6802-4EC3-95CE-CFFAB042CFD6}"/>
          </ac:spMkLst>
        </pc:spChg>
        <pc:spChg chg="del">
          <ac:chgData name="C4 Patino" userId="ad328d408b9752f9" providerId="LiveId" clId="{EF08499B-C1CB-4FD1-B53A-C2956BA2D440}" dt="2024-06-19T20:11:17.089" v="994" actId="26606"/>
          <ac:spMkLst>
            <pc:docMk/>
            <pc:sldMk cId="1100281995" sldId="292"/>
            <ac:spMk id="27" creationId="{DB17E863-922E-4C26-BD64-E8FD41D28661}"/>
          </ac:spMkLst>
        </pc:spChg>
        <pc:spChg chg="add">
          <ac:chgData name="C4 Patino" userId="ad328d408b9752f9" providerId="LiveId" clId="{EF08499B-C1CB-4FD1-B53A-C2956BA2D440}" dt="2024-06-19T20:11:17.089" v="994" actId="26606"/>
          <ac:spMkLst>
            <pc:docMk/>
            <pc:sldMk cId="1100281995" sldId="292"/>
            <ac:spMk id="32" creationId="{B6CDA21F-E7AF-4C75-8395-33F58D5B0E45}"/>
          </ac:spMkLst>
        </pc:spChg>
        <pc:spChg chg="add">
          <ac:chgData name="C4 Patino" userId="ad328d408b9752f9" providerId="LiveId" clId="{EF08499B-C1CB-4FD1-B53A-C2956BA2D440}" dt="2024-06-19T20:11:17.089" v="994" actId="26606"/>
          <ac:spMkLst>
            <pc:docMk/>
            <pc:sldMk cId="1100281995" sldId="292"/>
            <ac:spMk id="39" creationId="{D5B0017B-2ECA-49AF-B397-DC140825DF8D}"/>
          </ac:spMkLst>
        </pc:spChg>
        <pc:grpChg chg="add">
          <ac:chgData name="C4 Patino" userId="ad328d408b9752f9" providerId="LiveId" clId="{EF08499B-C1CB-4FD1-B53A-C2956BA2D440}" dt="2024-06-19T20:11:17.089" v="994" actId="26606"/>
          <ac:grpSpMkLst>
            <pc:docMk/>
            <pc:sldMk cId="1100281995" sldId="292"/>
            <ac:grpSpMk id="34" creationId="{AE1C45F0-260A-458C-96ED-C1F6D2151219}"/>
          </ac:grpSpMkLst>
        </pc:grpChg>
        <pc:cxnChg chg="add">
          <ac:chgData name="C4 Patino" userId="ad328d408b9752f9" providerId="LiveId" clId="{EF08499B-C1CB-4FD1-B53A-C2956BA2D440}" dt="2024-06-19T20:11:17.089" v="994" actId="26606"/>
          <ac:cxnSpMkLst>
            <pc:docMk/>
            <pc:sldMk cId="1100281995" sldId="292"/>
            <ac:cxnSpMk id="41" creationId="{6CF1BAF6-AD41-4082-B212-8A1F9A2E8779}"/>
          </ac:cxnSpMkLst>
        </pc:cxnChg>
      </pc:sldChg>
      <pc:sldChg chg="addSp delSp modSp mod">
        <pc:chgData name="C4 Patino" userId="ad328d408b9752f9" providerId="LiveId" clId="{EF08499B-C1CB-4FD1-B53A-C2956BA2D440}" dt="2024-06-19T20:11:29.079" v="999" actId="12385"/>
        <pc:sldMkLst>
          <pc:docMk/>
          <pc:sldMk cId="1501329475" sldId="293"/>
        </pc:sldMkLst>
        <pc:spChg chg="mod">
          <ac:chgData name="C4 Patino" userId="ad328d408b9752f9" providerId="LiveId" clId="{EF08499B-C1CB-4FD1-B53A-C2956BA2D440}" dt="2024-06-19T20:11:24.031" v="997" actId="26606"/>
          <ac:spMkLst>
            <pc:docMk/>
            <pc:sldMk cId="1501329475" sldId="293"/>
            <ac:spMk id="2" creationId="{47222E83-6D8E-8A2F-5B93-468EAC54108A}"/>
          </ac:spMkLst>
        </pc:spChg>
        <pc:spChg chg="add del">
          <ac:chgData name="C4 Patino" userId="ad328d408b9752f9" providerId="LiveId" clId="{EF08499B-C1CB-4FD1-B53A-C2956BA2D440}" dt="2024-06-19T20:11:24.031" v="997" actId="26606"/>
          <ac:spMkLst>
            <pc:docMk/>
            <pc:sldMk cId="1501329475" sldId="293"/>
            <ac:spMk id="49" creationId="{35DB3719-6FDC-4E5D-891D-FF40B7300F64}"/>
          </ac:spMkLst>
        </pc:spChg>
        <pc:spChg chg="add del">
          <ac:chgData name="C4 Patino" userId="ad328d408b9752f9" providerId="LiveId" clId="{EF08499B-C1CB-4FD1-B53A-C2956BA2D440}" dt="2024-06-19T20:11:24.031" v="997" actId="26606"/>
          <ac:spMkLst>
            <pc:docMk/>
            <pc:sldMk cId="1501329475" sldId="293"/>
            <ac:spMk id="50" creationId="{E0CBAC23-2E3F-4A90-BA59-F8299F6A5439}"/>
          </ac:spMkLst>
        </pc:spChg>
        <pc:spChg chg="add del">
          <ac:chgData name="C4 Patino" userId="ad328d408b9752f9" providerId="LiveId" clId="{EF08499B-C1CB-4FD1-B53A-C2956BA2D440}" dt="2024-06-19T20:11:24.011" v="996" actId="26606"/>
          <ac:spMkLst>
            <pc:docMk/>
            <pc:sldMk cId="1501329475" sldId="293"/>
            <ac:spMk id="55" creationId="{47942995-B07F-4636-9A06-C6A104B260A8}"/>
          </ac:spMkLst>
        </pc:spChg>
        <pc:spChg chg="add del">
          <ac:chgData name="C4 Patino" userId="ad328d408b9752f9" providerId="LiveId" clId="{EF08499B-C1CB-4FD1-B53A-C2956BA2D440}" dt="2024-06-19T20:11:24.011" v="996" actId="26606"/>
          <ac:spMkLst>
            <pc:docMk/>
            <pc:sldMk cId="1501329475" sldId="293"/>
            <ac:spMk id="62" creationId="{B81933D1-5615-42C7-9C0B-4EB7105CCE2D}"/>
          </ac:spMkLst>
        </pc:spChg>
        <pc:spChg chg="add del">
          <ac:chgData name="C4 Patino" userId="ad328d408b9752f9" providerId="LiveId" clId="{EF08499B-C1CB-4FD1-B53A-C2956BA2D440}" dt="2024-06-19T20:11:24.011" v="996" actId="26606"/>
          <ac:spMkLst>
            <pc:docMk/>
            <pc:sldMk cId="1501329475" sldId="293"/>
            <ac:spMk id="64" creationId="{19C9EAEA-39D0-4B0E-A0EB-51E7B26740B1}"/>
          </ac:spMkLst>
        </pc:spChg>
        <pc:spChg chg="add">
          <ac:chgData name="C4 Patino" userId="ad328d408b9752f9" providerId="LiveId" clId="{EF08499B-C1CB-4FD1-B53A-C2956BA2D440}" dt="2024-06-19T20:11:24.031" v="997" actId="26606"/>
          <ac:spMkLst>
            <pc:docMk/>
            <pc:sldMk cId="1501329475" sldId="293"/>
            <ac:spMk id="66" creationId="{56E9B3E6-E277-4D68-BA48-9CB43FFBD6E2}"/>
          </ac:spMkLst>
        </pc:spChg>
        <pc:spChg chg="add">
          <ac:chgData name="C4 Patino" userId="ad328d408b9752f9" providerId="LiveId" clId="{EF08499B-C1CB-4FD1-B53A-C2956BA2D440}" dt="2024-06-19T20:11:24.031" v="997" actId="26606"/>
          <ac:spMkLst>
            <pc:docMk/>
            <pc:sldMk cId="1501329475" sldId="293"/>
            <ac:spMk id="71" creationId="{D5B0017B-2ECA-49AF-B397-DC140825DF8D}"/>
          </ac:spMkLst>
        </pc:spChg>
        <pc:grpChg chg="add del">
          <ac:chgData name="C4 Patino" userId="ad328d408b9752f9" providerId="LiveId" clId="{EF08499B-C1CB-4FD1-B53A-C2956BA2D440}" dt="2024-06-19T20:11:24.011" v="996" actId="26606"/>
          <ac:grpSpMkLst>
            <pc:docMk/>
            <pc:sldMk cId="1501329475" sldId="293"/>
            <ac:grpSpMk id="57" creationId="{032D8612-31EB-44CF-A1D0-14FD4C705424}"/>
          </ac:grpSpMkLst>
        </pc:grpChg>
        <pc:grpChg chg="add">
          <ac:chgData name="C4 Patino" userId="ad328d408b9752f9" providerId="LiveId" clId="{EF08499B-C1CB-4FD1-B53A-C2956BA2D440}" dt="2024-06-19T20:11:24.031" v="997" actId="26606"/>
          <ac:grpSpMkLst>
            <pc:docMk/>
            <pc:sldMk cId="1501329475" sldId="293"/>
            <ac:grpSpMk id="67" creationId="{AE1C45F0-260A-458C-96ED-C1F6D2151219}"/>
          </ac:grpSpMkLst>
        </pc:grpChg>
        <pc:graphicFrameChg chg="mod modGraphic">
          <ac:chgData name="C4 Patino" userId="ad328d408b9752f9" providerId="LiveId" clId="{EF08499B-C1CB-4FD1-B53A-C2956BA2D440}" dt="2024-06-19T20:11:29.079" v="999" actId="12385"/>
          <ac:graphicFrameMkLst>
            <pc:docMk/>
            <pc:sldMk cId="1501329475" sldId="293"/>
            <ac:graphicFrameMk id="4" creationId="{D783AA8B-8F5C-571F-870C-BCF7D31B1D17}"/>
          </ac:graphicFrameMkLst>
        </pc:graphicFrameChg>
        <pc:cxnChg chg="add">
          <ac:chgData name="C4 Patino" userId="ad328d408b9752f9" providerId="LiveId" clId="{EF08499B-C1CB-4FD1-B53A-C2956BA2D440}" dt="2024-06-19T20:11:24.031" v="997" actId="26606"/>
          <ac:cxnSpMkLst>
            <pc:docMk/>
            <pc:sldMk cId="1501329475" sldId="293"/>
            <ac:cxnSpMk id="72" creationId="{6CF1BAF6-AD41-4082-B212-8A1F9A2E8779}"/>
          </ac:cxnSpMkLst>
        </pc:cxnChg>
      </pc:sldChg>
      <pc:sldChg chg="addSp delSp modSp mod">
        <pc:chgData name="C4 Patino" userId="ad328d408b9752f9" providerId="LiveId" clId="{EF08499B-C1CB-4FD1-B53A-C2956BA2D440}" dt="2024-06-19T20:12:06.950" v="1013" actId="14100"/>
        <pc:sldMkLst>
          <pc:docMk/>
          <pc:sldMk cId="328174863" sldId="295"/>
        </pc:sldMkLst>
        <pc:spChg chg="mod">
          <ac:chgData name="C4 Patino" userId="ad328d408b9752f9" providerId="LiveId" clId="{EF08499B-C1CB-4FD1-B53A-C2956BA2D440}" dt="2024-06-19T20:11:55.439" v="1010" actId="26606"/>
          <ac:spMkLst>
            <pc:docMk/>
            <pc:sldMk cId="328174863" sldId="295"/>
            <ac:spMk id="2" creationId="{47222E83-6D8E-8A2F-5B93-468EAC54108A}"/>
          </ac:spMkLst>
        </pc:spChg>
        <pc:spChg chg="del">
          <ac:chgData name="C4 Patino" userId="ad328d408b9752f9" providerId="LiveId" clId="{EF08499B-C1CB-4FD1-B53A-C2956BA2D440}" dt="2024-06-19T20:11:55.439" v="1010" actId="26606"/>
          <ac:spMkLst>
            <pc:docMk/>
            <pc:sldMk cId="328174863" sldId="295"/>
            <ac:spMk id="49" creationId="{35DB3719-6FDC-4E5D-891D-FF40B7300F64}"/>
          </ac:spMkLst>
        </pc:spChg>
        <pc:spChg chg="del">
          <ac:chgData name="C4 Patino" userId="ad328d408b9752f9" providerId="LiveId" clId="{EF08499B-C1CB-4FD1-B53A-C2956BA2D440}" dt="2024-06-19T20:11:55.439" v="1010" actId="26606"/>
          <ac:spMkLst>
            <pc:docMk/>
            <pc:sldMk cId="328174863" sldId="295"/>
            <ac:spMk id="50" creationId="{E0CBAC23-2E3F-4A90-BA59-F8299F6A5439}"/>
          </ac:spMkLst>
        </pc:spChg>
        <pc:spChg chg="add">
          <ac:chgData name="C4 Patino" userId="ad328d408b9752f9" providerId="LiveId" clId="{EF08499B-C1CB-4FD1-B53A-C2956BA2D440}" dt="2024-06-19T20:11:55.439" v="1010" actId="26606"/>
          <ac:spMkLst>
            <pc:docMk/>
            <pc:sldMk cId="328174863" sldId="295"/>
            <ac:spMk id="55" creationId="{56E9B3E6-E277-4D68-BA48-9CB43FFBD6E2}"/>
          </ac:spMkLst>
        </pc:spChg>
        <pc:spChg chg="add">
          <ac:chgData name="C4 Patino" userId="ad328d408b9752f9" providerId="LiveId" clId="{EF08499B-C1CB-4FD1-B53A-C2956BA2D440}" dt="2024-06-19T20:11:55.439" v="1010" actId="26606"/>
          <ac:spMkLst>
            <pc:docMk/>
            <pc:sldMk cId="328174863" sldId="295"/>
            <ac:spMk id="62" creationId="{D5B0017B-2ECA-49AF-B397-DC140825DF8D}"/>
          </ac:spMkLst>
        </pc:spChg>
        <pc:grpChg chg="add">
          <ac:chgData name="C4 Patino" userId="ad328d408b9752f9" providerId="LiveId" clId="{EF08499B-C1CB-4FD1-B53A-C2956BA2D440}" dt="2024-06-19T20:11:55.439" v="1010" actId="26606"/>
          <ac:grpSpMkLst>
            <pc:docMk/>
            <pc:sldMk cId="328174863" sldId="295"/>
            <ac:grpSpMk id="57" creationId="{AE1C45F0-260A-458C-96ED-C1F6D2151219}"/>
          </ac:grpSpMkLst>
        </pc:grpChg>
        <pc:graphicFrameChg chg="mod modGraphic">
          <ac:chgData name="C4 Patino" userId="ad328d408b9752f9" providerId="LiveId" clId="{EF08499B-C1CB-4FD1-B53A-C2956BA2D440}" dt="2024-06-19T20:12:06.950" v="1013" actId="14100"/>
          <ac:graphicFrameMkLst>
            <pc:docMk/>
            <pc:sldMk cId="328174863" sldId="295"/>
            <ac:graphicFrameMk id="4" creationId="{D783AA8B-8F5C-571F-870C-BCF7D31B1D17}"/>
          </ac:graphicFrameMkLst>
        </pc:graphicFrameChg>
        <pc:cxnChg chg="add">
          <ac:chgData name="C4 Patino" userId="ad328d408b9752f9" providerId="LiveId" clId="{EF08499B-C1CB-4FD1-B53A-C2956BA2D440}" dt="2024-06-19T20:11:55.439" v="1010" actId="26606"/>
          <ac:cxnSpMkLst>
            <pc:docMk/>
            <pc:sldMk cId="328174863" sldId="295"/>
            <ac:cxnSpMk id="64" creationId="{6CF1BAF6-AD41-4082-B212-8A1F9A2E8779}"/>
          </ac:cxnSpMkLst>
        </pc:cxnChg>
      </pc:sldChg>
      <pc:sldChg chg="addSp delSp modSp mod">
        <pc:chgData name="C4 Patino" userId="ad328d408b9752f9" providerId="LiveId" clId="{EF08499B-C1CB-4FD1-B53A-C2956BA2D440}" dt="2024-06-19T20:11:49.776" v="1009" actId="14100"/>
        <pc:sldMkLst>
          <pc:docMk/>
          <pc:sldMk cId="2351781592" sldId="296"/>
        </pc:sldMkLst>
        <pc:spChg chg="mod">
          <ac:chgData name="C4 Patino" userId="ad328d408b9752f9" providerId="LiveId" clId="{EF08499B-C1CB-4FD1-B53A-C2956BA2D440}" dt="2024-06-19T20:11:44.677" v="1007" actId="26606"/>
          <ac:spMkLst>
            <pc:docMk/>
            <pc:sldMk cId="2351781592" sldId="296"/>
            <ac:spMk id="2" creationId="{47222E83-6D8E-8A2F-5B93-468EAC54108A}"/>
          </ac:spMkLst>
        </pc:spChg>
        <pc:spChg chg="add del">
          <ac:chgData name="C4 Patino" userId="ad328d408b9752f9" providerId="LiveId" clId="{EF08499B-C1CB-4FD1-B53A-C2956BA2D440}" dt="2024-06-19T20:11:44.677" v="1007" actId="26606"/>
          <ac:spMkLst>
            <pc:docMk/>
            <pc:sldMk cId="2351781592" sldId="296"/>
            <ac:spMk id="85" creationId="{35DB3719-6FDC-4E5D-891D-FF40B7300F64}"/>
          </ac:spMkLst>
        </pc:spChg>
        <pc:spChg chg="add del">
          <ac:chgData name="C4 Patino" userId="ad328d408b9752f9" providerId="LiveId" clId="{EF08499B-C1CB-4FD1-B53A-C2956BA2D440}" dt="2024-06-19T20:11:44.677" v="1007" actId="26606"/>
          <ac:spMkLst>
            <pc:docMk/>
            <pc:sldMk cId="2351781592" sldId="296"/>
            <ac:spMk id="87" creationId="{E0CBAC23-2E3F-4A90-BA59-F8299F6A5439}"/>
          </ac:spMkLst>
        </pc:spChg>
        <pc:spChg chg="add del">
          <ac:chgData name="C4 Patino" userId="ad328d408b9752f9" providerId="LiveId" clId="{EF08499B-C1CB-4FD1-B53A-C2956BA2D440}" dt="2024-06-19T20:11:40.530" v="1002" actId="26606"/>
          <ac:spMkLst>
            <pc:docMk/>
            <pc:sldMk cId="2351781592" sldId="296"/>
            <ac:spMk id="92" creationId="{56E9B3E6-E277-4D68-BA48-9CB43FFBD6E2}"/>
          </ac:spMkLst>
        </pc:spChg>
        <pc:spChg chg="add del">
          <ac:chgData name="C4 Patino" userId="ad328d408b9752f9" providerId="LiveId" clId="{EF08499B-C1CB-4FD1-B53A-C2956BA2D440}" dt="2024-06-19T20:11:40.530" v="1002" actId="26606"/>
          <ac:spMkLst>
            <pc:docMk/>
            <pc:sldMk cId="2351781592" sldId="296"/>
            <ac:spMk id="99" creationId="{D5B0017B-2ECA-49AF-B397-DC140825DF8D}"/>
          </ac:spMkLst>
        </pc:spChg>
        <pc:spChg chg="add del">
          <ac:chgData name="C4 Patino" userId="ad328d408b9752f9" providerId="LiveId" clId="{EF08499B-C1CB-4FD1-B53A-C2956BA2D440}" dt="2024-06-19T20:11:42.087" v="1004" actId="26606"/>
          <ac:spMkLst>
            <pc:docMk/>
            <pc:sldMk cId="2351781592" sldId="296"/>
            <ac:spMk id="103" creationId="{56E9B3E6-E277-4D68-BA48-9CB43FFBD6E2}"/>
          </ac:spMkLst>
        </pc:spChg>
        <pc:spChg chg="add del">
          <ac:chgData name="C4 Patino" userId="ad328d408b9752f9" providerId="LiveId" clId="{EF08499B-C1CB-4FD1-B53A-C2956BA2D440}" dt="2024-06-19T20:11:42.087" v="1004" actId="26606"/>
          <ac:spMkLst>
            <pc:docMk/>
            <pc:sldMk cId="2351781592" sldId="296"/>
            <ac:spMk id="108" creationId="{D5B0017B-2ECA-49AF-B397-DC140825DF8D}"/>
          </ac:spMkLst>
        </pc:spChg>
        <pc:spChg chg="add del">
          <ac:chgData name="C4 Patino" userId="ad328d408b9752f9" providerId="LiveId" clId="{EF08499B-C1CB-4FD1-B53A-C2956BA2D440}" dt="2024-06-19T20:11:44.649" v="1006" actId="26606"/>
          <ac:spMkLst>
            <pc:docMk/>
            <pc:sldMk cId="2351781592" sldId="296"/>
            <ac:spMk id="111" creationId="{08953E74-D241-4DDF-8508-F0365EA13A92}"/>
          </ac:spMkLst>
        </pc:spChg>
        <pc:spChg chg="add del">
          <ac:chgData name="C4 Patino" userId="ad328d408b9752f9" providerId="LiveId" clId="{EF08499B-C1CB-4FD1-B53A-C2956BA2D440}" dt="2024-06-19T20:11:44.649" v="1006" actId="26606"/>
          <ac:spMkLst>
            <pc:docMk/>
            <pc:sldMk cId="2351781592" sldId="296"/>
            <ac:spMk id="112" creationId="{5C3C901A-B2F4-4A3C-BCDD-7C8D587ECA2E}"/>
          </ac:spMkLst>
        </pc:spChg>
        <pc:spChg chg="add">
          <ac:chgData name="C4 Patino" userId="ad328d408b9752f9" providerId="LiveId" clId="{EF08499B-C1CB-4FD1-B53A-C2956BA2D440}" dt="2024-06-19T20:11:44.677" v="1007" actId="26606"/>
          <ac:spMkLst>
            <pc:docMk/>
            <pc:sldMk cId="2351781592" sldId="296"/>
            <ac:spMk id="114" creationId="{56E9B3E6-E277-4D68-BA48-9CB43FFBD6E2}"/>
          </ac:spMkLst>
        </pc:spChg>
        <pc:spChg chg="add">
          <ac:chgData name="C4 Patino" userId="ad328d408b9752f9" providerId="LiveId" clId="{EF08499B-C1CB-4FD1-B53A-C2956BA2D440}" dt="2024-06-19T20:11:44.677" v="1007" actId="26606"/>
          <ac:spMkLst>
            <pc:docMk/>
            <pc:sldMk cId="2351781592" sldId="296"/>
            <ac:spMk id="116" creationId="{D5B0017B-2ECA-49AF-B397-DC140825DF8D}"/>
          </ac:spMkLst>
        </pc:spChg>
        <pc:grpChg chg="add del">
          <ac:chgData name="C4 Patino" userId="ad328d408b9752f9" providerId="LiveId" clId="{EF08499B-C1CB-4FD1-B53A-C2956BA2D440}" dt="2024-06-19T20:11:40.530" v="1002" actId="26606"/>
          <ac:grpSpMkLst>
            <pc:docMk/>
            <pc:sldMk cId="2351781592" sldId="296"/>
            <ac:grpSpMk id="94" creationId="{AE1C45F0-260A-458C-96ED-C1F6D2151219}"/>
          </ac:grpSpMkLst>
        </pc:grpChg>
        <pc:grpChg chg="add del">
          <ac:chgData name="C4 Patino" userId="ad328d408b9752f9" providerId="LiveId" clId="{EF08499B-C1CB-4FD1-B53A-C2956BA2D440}" dt="2024-06-19T20:11:42.087" v="1004" actId="26606"/>
          <ac:grpSpMkLst>
            <pc:docMk/>
            <pc:sldMk cId="2351781592" sldId="296"/>
            <ac:grpSpMk id="104" creationId="{AE1C45F0-260A-458C-96ED-C1F6D2151219}"/>
          </ac:grpSpMkLst>
        </pc:grpChg>
        <pc:grpChg chg="add">
          <ac:chgData name="C4 Patino" userId="ad328d408b9752f9" providerId="LiveId" clId="{EF08499B-C1CB-4FD1-B53A-C2956BA2D440}" dt="2024-06-19T20:11:44.677" v="1007" actId="26606"/>
          <ac:grpSpMkLst>
            <pc:docMk/>
            <pc:sldMk cId="2351781592" sldId="296"/>
            <ac:grpSpMk id="115" creationId="{AE1C45F0-260A-458C-96ED-C1F6D2151219}"/>
          </ac:grpSpMkLst>
        </pc:grpChg>
        <pc:graphicFrameChg chg="add mod modGraphic">
          <ac:chgData name="C4 Patino" userId="ad328d408b9752f9" providerId="LiveId" clId="{EF08499B-C1CB-4FD1-B53A-C2956BA2D440}" dt="2024-06-19T20:11:49.776" v="1009" actId="14100"/>
          <ac:graphicFrameMkLst>
            <pc:docMk/>
            <pc:sldMk cId="2351781592" sldId="296"/>
            <ac:graphicFrameMk id="4" creationId="{D783AA8B-8F5C-571F-870C-BCF7D31B1D17}"/>
          </ac:graphicFrameMkLst>
        </pc:graphicFrameChg>
        <pc:cxnChg chg="add del">
          <ac:chgData name="C4 Patino" userId="ad328d408b9752f9" providerId="LiveId" clId="{EF08499B-C1CB-4FD1-B53A-C2956BA2D440}" dt="2024-06-19T20:11:40.530" v="1002" actId="26606"/>
          <ac:cxnSpMkLst>
            <pc:docMk/>
            <pc:sldMk cId="2351781592" sldId="296"/>
            <ac:cxnSpMk id="101" creationId="{6CF1BAF6-AD41-4082-B212-8A1F9A2E8779}"/>
          </ac:cxnSpMkLst>
        </pc:cxnChg>
        <pc:cxnChg chg="add del">
          <ac:chgData name="C4 Patino" userId="ad328d408b9752f9" providerId="LiveId" clId="{EF08499B-C1CB-4FD1-B53A-C2956BA2D440}" dt="2024-06-19T20:11:42.087" v="1004" actId="26606"/>
          <ac:cxnSpMkLst>
            <pc:docMk/>
            <pc:sldMk cId="2351781592" sldId="296"/>
            <ac:cxnSpMk id="109" creationId="{6CF1BAF6-AD41-4082-B212-8A1F9A2E8779}"/>
          </ac:cxnSpMkLst>
        </pc:cxnChg>
        <pc:cxnChg chg="add">
          <ac:chgData name="C4 Patino" userId="ad328d408b9752f9" providerId="LiveId" clId="{EF08499B-C1CB-4FD1-B53A-C2956BA2D440}" dt="2024-06-19T20:11:44.677" v="1007" actId="26606"/>
          <ac:cxnSpMkLst>
            <pc:docMk/>
            <pc:sldMk cId="2351781592" sldId="296"/>
            <ac:cxnSpMk id="117" creationId="{6CF1BAF6-AD41-4082-B212-8A1F9A2E8779}"/>
          </ac:cxnSpMkLst>
        </pc:cxnChg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2522586871" sldId="308"/>
        </pc:sldMkLst>
      </pc:sldChg>
      <pc:sldChg chg="addSp delSp modSp mod">
        <pc:chgData name="C4 Patino" userId="ad328d408b9752f9" providerId="LiveId" clId="{EF08499B-C1CB-4FD1-B53A-C2956BA2D440}" dt="2024-06-19T20:13:47.602" v="1072" actId="20577"/>
        <pc:sldMkLst>
          <pc:docMk/>
          <pc:sldMk cId="3409931918" sldId="309"/>
        </pc:sldMkLst>
        <pc:spChg chg="mod">
          <ac:chgData name="C4 Patino" userId="ad328d408b9752f9" providerId="LiveId" clId="{EF08499B-C1CB-4FD1-B53A-C2956BA2D440}" dt="2024-06-19T20:13:47.602" v="1072" actId="20577"/>
          <ac:spMkLst>
            <pc:docMk/>
            <pc:sldMk cId="3409931918" sldId="309"/>
            <ac:spMk id="2" creationId="{A2EDBF75-8779-23FD-0104-4A01824EF03B}"/>
          </ac:spMkLst>
        </pc:spChg>
        <pc:spChg chg="mod">
          <ac:chgData name="C4 Patino" userId="ad328d408b9752f9" providerId="LiveId" clId="{EF08499B-C1CB-4FD1-B53A-C2956BA2D440}" dt="2024-06-19T20:12:14.937" v="1014" actId="26606"/>
          <ac:spMkLst>
            <pc:docMk/>
            <pc:sldMk cId="3409931918" sldId="309"/>
            <ac:spMk id="3" creationId="{93D86272-DAD8-4580-293D-908E7C9F6D7B}"/>
          </ac:spMkLst>
        </pc:spChg>
        <pc:spChg chg="del">
          <ac:chgData name="C4 Patino" userId="ad328d408b9752f9" providerId="LiveId" clId="{EF08499B-C1CB-4FD1-B53A-C2956BA2D440}" dt="2024-06-19T20:12:14.937" v="1014" actId="26606"/>
          <ac:spMkLst>
            <pc:docMk/>
            <pc:sldMk cId="3409931918" sldId="309"/>
            <ac:spMk id="25" creationId="{100EDD19-6802-4EC3-95CE-CFFAB042CFD6}"/>
          </ac:spMkLst>
        </pc:spChg>
        <pc:spChg chg="del">
          <ac:chgData name="C4 Patino" userId="ad328d408b9752f9" providerId="LiveId" clId="{EF08499B-C1CB-4FD1-B53A-C2956BA2D440}" dt="2024-06-19T20:12:14.937" v="1014" actId="26606"/>
          <ac:spMkLst>
            <pc:docMk/>
            <pc:sldMk cId="3409931918" sldId="309"/>
            <ac:spMk id="27" creationId="{DB17E863-922E-4C26-BD64-E8FD41D28661}"/>
          </ac:spMkLst>
        </pc:spChg>
        <pc:spChg chg="add">
          <ac:chgData name="C4 Patino" userId="ad328d408b9752f9" providerId="LiveId" clId="{EF08499B-C1CB-4FD1-B53A-C2956BA2D440}" dt="2024-06-19T20:12:14.937" v="1014" actId="26606"/>
          <ac:spMkLst>
            <pc:docMk/>
            <pc:sldMk cId="3409931918" sldId="309"/>
            <ac:spMk id="32" creationId="{B6CDA21F-E7AF-4C75-8395-33F58D5B0E45}"/>
          </ac:spMkLst>
        </pc:spChg>
        <pc:spChg chg="add">
          <ac:chgData name="C4 Patino" userId="ad328d408b9752f9" providerId="LiveId" clId="{EF08499B-C1CB-4FD1-B53A-C2956BA2D440}" dt="2024-06-19T20:12:14.937" v="1014" actId="26606"/>
          <ac:spMkLst>
            <pc:docMk/>
            <pc:sldMk cId="3409931918" sldId="309"/>
            <ac:spMk id="39" creationId="{D5B0017B-2ECA-49AF-B397-DC140825DF8D}"/>
          </ac:spMkLst>
        </pc:spChg>
        <pc:grpChg chg="add">
          <ac:chgData name="C4 Patino" userId="ad328d408b9752f9" providerId="LiveId" clId="{EF08499B-C1CB-4FD1-B53A-C2956BA2D440}" dt="2024-06-19T20:12:14.937" v="1014" actId="26606"/>
          <ac:grpSpMkLst>
            <pc:docMk/>
            <pc:sldMk cId="3409931918" sldId="309"/>
            <ac:grpSpMk id="34" creationId="{AE1C45F0-260A-458C-96ED-C1F6D2151219}"/>
          </ac:grpSpMkLst>
        </pc:grpChg>
        <pc:cxnChg chg="add">
          <ac:chgData name="C4 Patino" userId="ad328d408b9752f9" providerId="LiveId" clId="{EF08499B-C1CB-4FD1-B53A-C2956BA2D440}" dt="2024-06-19T20:12:14.937" v="1014" actId="26606"/>
          <ac:cxnSpMkLst>
            <pc:docMk/>
            <pc:sldMk cId="3409931918" sldId="309"/>
            <ac:cxnSpMk id="41" creationId="{6CF1BAF6-AD41-4082-B212-8A1F9A2E8779}"/>
          </ac:cxnSpMkLst>
        </pc:cxnChg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2374108794" sldId="310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1107923459" sldId="311"/>
        </pc:sldMkLst>
      </pc:sldChg>
      <pc:sldChg chg="addSp delSp modSp del mod">
        <pc:chgData name="C4 Patino" userId="ad328d408b9752f9" providerId="LiveId" clId="{EF08499B-C1CB-4FD1-B53A-C2956BA2D440}" dt="2024-06-19T20:13:19.023" v="1049" actId="47"/>
        <pc:sldMkLst>
          <pc:docMk/>
          <pc:sldMk cId="2609248929" sldId="311"/>
        </pc:sldMkLst>
        <pc:spChg chg="mod">
          <ac:chgData name="C4 Patino" userId="ad328d408b9752f9" providerId="LiveId" clId="{EF08499B-C1CB-4FD1-B53A-C2956BA2D440}" dt="2024-06-19T20:12:20.456" v="1015" actId="26606"/>
          <ac:spMkLst>
            <pc:docMk/>
            <pc:sldMk cId="2609248929" sldId="311"/>
            <ac:spMk id="2" creationId="{A2EDBF75-8779-23FD-0104-4A01824EF03B}"/>
          </ac:spMkLst>
        </pc:spChg>
        <pc:spChg chg="mod">
          <ac:chgData name="C4 Patino" userId="ad328d408b9752f9" providerId="LiveId" clId="{EF08499B-C1CB-4FD1-B53A-C2956BA2D440}" dt="2024-06-19T20:12:20.456" v="1015" actId="26606"/>
          <ac:spMkLst>
            <pc:docMk/>
            <pc:sldMk cId="2609248929" sldId="311"/>
            <ac:spMk id="3" creationId="{93D86272-DAD8-4580-293D-908E7C9F6D7B}"/>
          </ac:spMkLst>
        </pc:spChg>
        <pc:spChg chg="del">
          <ac:chgData name="C4 Patino" userId="ad328d408b9752f9" providerId="LiveId" clId="{EF08499B-C1CB-4FD1-B53A-C2956BA2D440}" dt="2024-06-19T20:12:20.456" v="1015" actId="26606"/>
          <ac:spMkLst>
            <pc:docMk/>
            <pc:sldMk cId="2609248929" sldId="311"/>
            <ac:spMk id="25" creationId="{100EDD19-6802-4EC3-95CE-CFFAB042CFD6}"/>
          </ac:spMkLst>
        </pc:spChg>
        <pc:spChg chg="del">
          <ac:chgData name="C4 Patino" userId="ad328d408b9752f9" providerId="LiveId" clId="{EF08499B-C1CB-4FD1-B53A-C2956BA2D440}" dt="2024-06-19T20:12:20.456" v="1015" actId="26606"/>
          <ac:spMkLst>
            <pc:docMk/>
            <pc:sldMk cId="2609248929" sldId="311"/>
            <ac:spMk id="27" creationId="{DB17E863-922E-4C26-BD64-E8FD41D28661}"/>
          </ac:spMkLst>
        </pc:spChg>
        <pc:spChg chg="add">
          <ac:chgData name="C4 Patino" userId="ad328d408b9752f9" providerId="LiveId" clId="{EF08499B-C1CB-4FD1-B53A-C2956BA2D440}" dt="2024-06-19T20:12:20.456" v="1015" actId="26606"/>
          <ac:spMkLst>
            <pc:docMk/>
            <pc:sldMk cId="2609248929" sldId="311"/>
            <ac:spMk id="32" creationId="{B6CDA21F-E7AF-4C75-8395-33F58D5B0E45}"/>
          </ac:spMkLst>
        </pc:spChg>
        <pc:spChg chg="add">
          <ac:chgData name="C4 Patino" userId="ad328d408b9752f9" providerId="LiveId" clId="{EF08499B-C1CB-4FD1-B53A-C2956BA2D440}" dt="2024-06-19T20:12:20.456" v="1015" actId="26606"/>
          <ac:spMkLst>
            <pc:docMk/>
            <pc:sldMk cId="2609248929" sldId="311"/>
            <ac:spMk id="39" creationId="{D5B0017B-2ECA-49AF-B397-DC140825DF8D}"/>
          </ac:spMkLst>
        </pc:spChg>
        <pc:grpChg chg="add">
          <ac:chgData name="C4 Patino" userId="ad328d408b9752f9" providerId="LiveId" clId="{EF08499B-C1CB-4FD1-B53A-C2956BA2D440}" dt="2024-06-19T20:12:20.456" v="1015" actId="26606"/>
          <ac:grpSpMkLst>
            <pc:docMk/>
            <pc:sldMk cId="2609248929" sldId="311"/>
            <ac:grpSpMk id="34" creationId="{AE1C45F0-260A-458C-96ED-C1F6D2151219}"/>
          </ac:grpSpMkLst>
        </pc:grpChg>
        <pc:cxnChg chg="add">
          <ac:chgData name="C4 Patino" userId="ad328d408b9752f9" providerId="LiveId" clId="{EF08499B-C1CB-4FD1-B53A-C2956BA2D440}" dt="2024-06-19T20:12:20.456" v="1015" actId="26606"/>
          <ac:cxnSpMkLst>
            <pc:docMk/>
            <pc:sldMk cId="2609248929" sldId="311"/>
            <ac:cxnSpMk id="41" creationId="{6CF1BAF6-AD41-4082-B212-8A1F9A2E8779}"/>
          </ac:cxnSpMkLst>
        </pc:cxnChg>
      </pc:sldChg>
      <pc:sldChg chg="addSp modSp new mod setBg modNotesTx">
        <pc:chgData name="C4 Patino" userId="ad328d408b9752f9" providerId="LiveId" clId="{EF08499B-C1CB-4FD1-B53A-C2956BA2D440}" dt="2024-06-19T20:13:06.671" v="1045" actId="20577"/>
        <pc:sldMkLst>
          <pc:docMk/>
          <pc:sldMk cId="840621619" sldId="312"/>
        </pc:sldMkLst>
        <pc:spChg chg="mod">
          <ac:chgData name="C4 Patino" userId="ad328d408b9752f9" providerId="LiveId" clId="{EF08499B-C1CB-4FD1-B53A-C2956BA2D440}" dt="2024-06-19T20:13:06.671" v="1045" actId="20577"/>
          <ac:spMkLst>
            <pc:docMk/>
            <pc:sldMk cId="840621619" sldId="312"/>
            <ac:spMk id="2" creationId="{A1C41F96-A831-BA82-E3B7-C7D2D6EAB445}"/>
          </ac:spMkLst>
        </pc:spChg>
        <pc:spChg chg="mod">
          <ac:chgData name="C4 Patino" userId="ad328d408b9752f9" providerId="LiveId" clId="{EF08499B-C1CB-4FD1-B53A-C2956BA2D440}" dt="2024-06-19T20:12:31.781" v="1018" actId="26606"/>
          <ac:spMkLst>
            <pc:docMk/>
            <pc:sldMk cId="840621619" sldId="312"/>
            <ac:spMk id="3" creationId="{D5B2BFD1-4B83-DCB6-A8BE-E494C83CB19A}"/>
          </ac:spMkLst>
        </pc:spChg>
        <pc:spChg chg="add">
          <ac:chgData name="C4 Patino" userId="ad328d408b9752f9" providerId="LiveId" clId="{EF08499B-C1CB-4FD1-B53A-C2956BA2D440}" dt="2024-06-19T20:12:31.781" v="1018" actId="26606"/>
          <ac:spMkLst>
            <pc:docMk/>
            <pc:sldMk cId="840621619" sldId="312"/>
            <ac:spMk id="8" creationId="{B6CDA21F-E7AF-4C75-8395-33F58D5B0E45}"/>
          </ac:spMkLst>
        </pc:spChg>
        <pc:spChg chg="add">
          <ac:chgData name="C4 Patino" userId="ad328d408b9752f9" providerId="LiveId" clId="{EF08499B-C1CB-4FD1-B53A-C2956BA2D440}" dt="2024-06-19T20:12:31.781" v="1018" actId="26606"/>
          <ac:spMkLst>
            <pc:docMk/>
            <pc:sldMk cId="840621619" sldId="312"/>
            <ac:spMk id="15" creationId="{D5B0017B-2ECA-49AF-B397-DC140825DF8D}"/>
          </ac:spMkLst>
        </pc:spChg>
        <pc:grpChg chg="add">
          <ac:chgData name="C4 Patino" userId="ad328d408b9752f9" providerId="LiveId" clId="{EF08499B-C1CB-4FD1-B53A-C2956BA2D440}" dt="2024-06-19T20:12:31.781" v="1018" actId="26606"/>
          <ac:grpSpMkLst>
            <pc:docMk/>
            <pc:sldMk cId="840621619" sldId="312"/>
            <ac:grpSpMk id="10" creationId="{AE1C45F0-260A-458C-96ED-C1F6D2151219}"/>
          </ac:grpSpMkLst>
        </pc:grpChg>
        <pc:cxnChg chg="add">
          <ac:chgData name="C4 Patino" userId="ad328d408b9752f9" providerId="LiveId" clId="{EF08499B-C1CB-4FD1-B53A-C2956BA2D440}" dt="2024-06-19T20:12:31.781" v="1018" actId="26606"/>
          <ac:cxnSpMkLst>
            <pc:docMk/>
            <pc:sldMk cId="840621619" sldId="312"/>
            <ac:cxnSpMk id="17" creationId="{6CF1BAF6-AD41-4082-B212-8A1F9A2E8779}"/>
          </ac:cxnSpMkLst>
        </pc:cxnChg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1706025628" sldId="313"/>
        </pc:sldMkLst>
      </pc:sldChg>
      <pc:sldChg chg="addSp delSp modSp add mod ord setBg">
        <pc:chgData name="C4 Patino" userId="ad328d408b9752f9" providerId="LiveId" clId="{EF08499B-C1CB-4FD1-B53A-C2956BA2D440}" dt="2024-06-19T20:14:10.591" v="1079" actId="20577"/>
        <pc:sldMkLst>
          <pc:docMk/>
          <pc:sldMk cId="2711513983" sldId="313"/>
        </pc:sldMkLst>
        <pc:spChg chg="mod">
          <ac:chgData name="C4 Patino" userId="ad328d408b9752f9" providerId="LiveId" clId="{EF08499B-C1CB-4FD1-B53A-C2956BA2D440}" dt="2024-06-19T20:14:10.591" v="1079" actId="20577"/>
          <ac:spMkLst>
            <pc:docMk/>
            <pc:sldMk cId="2711513983" sldId="313"/>
            <ac:spMk id="2" creationId="{A2EDBF75-8779-23FD-0104-4A01824EF03B}"/>
          </ac:spMkLst>
        </pc:spChg>
        <pc:spChg chg="mod">
          <ac:chgData name="C4 Patino" userId="ad328d408b9752f9" providerId="LiveId" clId="{EF08499B-C1CB-4FD1-B53A-C2956BA2D440}" dt="2024-06-19T20:11:13.859" v="993" actId="26606"/>
          <ac:spMkLst>
            <pc:docMk/>
            <pc:sldMk cId="2711513983" sldId="313"/>
            <ac:spMk id="3" creationId="{93D86272-DAD8-4580-293D-908E7C9F6D7B}"/>
          </ac:spMkLst>
        </pc:spChg>
        <pc:spChg chg="add del">
          <ac:chgData name="C4 Patino" userId="ad328d408b9752f9" providerId="LiveId" clId="{EF08499B-C1CB-4FD1-B53A-C2956BA2D440}" dt="2024-06-19T20:11:13.859" v="993" actId="26606"/>
          <ac:spMkLst>
            <pc:docMk/>
            <pc:sldMk cId="2711513983" sldId="313"/>
            <ac:spMk id="25" creationId="{100EDD19-6802-4EC3-95CE-CFFAB042CFD6}"/>
          </ac:spMkLst>
        </pc:spChg>
        <pc:spChg chg="add del">
          <ac:chgData name="C4 Patino" userId="ad328d408b9752f9" providerId="LiveId" clId="{EF08499B-C1CB-4FD1-B53A-C2956BA2D440}" dt="2024-06-19T20:11:13.859" v="993" actId="26606"/>
          <ac:spMkLst>
            <pc:docMk/>
            <pc:sldMk cId="2711513983" sldId="313"/>
            <ac:spMk id="27" creationId="{DB17E863-922E-4C26-BD64-E8FD41D28661}"/>
          </ac:spMkLst>
        </pc:spChg>
        <pc:spChg chg="add del">
          <ac:chgData name="C4 Patino" userId="ad328d408b9752f9" providerId="LiveId" clId="{EF08499B-C1CB-4FD1-B53A-C2956BA2D440}" dt="2024-06-19T20:11:13.852" v="992" actId="26606"/>
          <ac:spMkLst>
            <pc:docMk/>
            <pc:sldMk cId="2711513983" sldId="313"/>
            <ac:spMk id="32" creationId="{100EDD19-6802-4EC3-95CE-CFFAB042CFD6}"/>
          </ac:spMkLst>
        </pc:spChg>
        <pc:spChg chg="add del">
          <ac:chgData name="C4 Patino" userId="ad328d408b9752f9" providerId="LiveId" clId="{EF08499B-C1CB-4FD1-B53A-C2956BA2D440}" dt="2024-06-19T20:11:13.852" v="992" actId="26606"/>
          <ac:spMkLst>
            <pc:docMk/>
            <pc:sldMk cId="2711513983" sldId="313"/>
            <ac:spMk id="34" creationId="{DB17E863-922E-4C26-BD64-E8FD41D28661}"/>
          </ac:spMkLst>
        </pc:spChg>
        <pc:spChg chg="add">
          <ac:chgData name="C4 Patino" userId="ad328d408b9752f9" providerId="LiveId" clId="{EF08499B-C1CB-4FD1-B53A-C2956BA2D440}" dt="2024-06-19T20:11:13.859" v="993" actId="26606"/>
          <ac:spMkLst>
            <pc:docMk/>
            <pc:sldMk cId="2711513983" sldId="313"/>
            <ac:spMk id="38" creationId="{B6CDA21F-E7AF-4C75-8395-33F58D5B0E45}"/>
          </ac:spMkLst>
        </pc:spChg>
        <pc:spChg chg="add">
          <ac:chgData name="C4 Patino" userId="ad328d408b9752f9" providerId="LiveId" clId="{EF08499B-C1CB-4FD1-B53A-C2956BA2D440}" dt="2024-06-19T20:11:13.859" v="993" actId="26606"/>
          <ac:spMkLst>
            <pc:docMk/>
            <pc:sldMk cId="2711513983" sldId="313"/>
            <ac:spMk id="39" creationId="{D5B0017B-2ECA-49AF-B397-DC140825DF8D}"/>
          </ac:spMkLst>
        </pc:spChg>
        <pc:grpChg chg="add">
          <ac:chgData name="C4 Patino" userId="ad328d408b9752f9" providerId="LiveId" clId="{EF08499B-C1CB-4FD1-B53A-C2956BA2D440}" dt="2024-06-19T20:11:13.859" v="993" actId="26606"/>
          <ac:grpSpMkLst>
            <pc:docMk/>
            <pc:sldMk cId="2711513983" sldId="313"/>
            <ac:grpSpMk id="40" creationId="{AE1C45F0-260A-458C-96ED-C1F6D2151219}"/>
          </ac:grpSpMkLst>
        </pc:grpChg>
        <pc:cxnChg chg="add">
          <ac:chgData name="C4 Patino" userId="ad328d408b9752f9" providerId="LiveId" clId="{EF08499B-C1CB-4FD1-B53A-C2956BA2D440}" dt="2024-06-19T20:11:13.859" v="993" actId="26606"/>
          <ac:cxnSpMkLst>
            <pc:docMk/>
            <pc:sldMk cId="2711513983" sldId="313"/>
            <ac:cxnSpMk id="41" creationId="{6CF1BAF6-AD41-4082-B212-8A1F9A2E8779}"/>
          </ac:cxnSpMkLst>
        </pc:cxnChg>
      </pc:sldChg>
      <pc:sldChg chg="modSp add del mod ord">
        <pc:chgData name="C4 Patino" userId="ad328d408b9752f9" providerId="LiveId" clId="{EF08499B-C1CB-4FD1-B53A-C2956BA2D440}" dt="2024-06-19T20:14:06.599" v="1077" actId="47"/>
        <pc:sldMkLst>
          <pc:docMk/>
          <pc:sldMk cId="1928662076" sldId="314"/>
        </pc:sldMkLst>
        <pc:spChg chg="mod">
          <ac:chgData name="C4 Patino" userId="ad328d408b9752f9" providerId="LiveId" clId="{EF08499B-C1CB-4FD1-B53A-C2956BA2D440}" dt="2024-06-19T20:13:12.314" v="1048" actId="20577"/>
          <ac:spMkLst>
            <pc:docMk/>
            <pc:sldMk cId="1928662076" sldId="314"/>
            <ac:spMk id="2" creationId="{A2EDBF75-8779-23FD-0104-4A01824EF03B}"/>
          </ac:spMkLst>
        </pc:spChg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3713986748" sldId="314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1219771379" sldId="315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904674575" sldId="316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3554011116" sldId="317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4005345735" sldId="318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1576213263" sldId="319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3505332556" sldId="320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1808921967" sldId="325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488271578" sldId="326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473980954" sldId="327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1283538163" sldId="331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3575938023" sldId="332"/>
        </pc:sldMkLst>
      </pc:sldChg>
      <pc:sldChg chg="del">
        <pc:chgData name="C4 Patino" userId="ad328d408b9752f9" providerId="LiveId" clId="{EF08499B-C1CB-4FD1-B53A-C2956BA2D440}" dt="2024-06-06T19:39:27.617" v="0" actId="18676"/>
        <pc:sldMkLst>
          <pc:docMk/>
          <pc:sldMk cId="1439609188" sldId="333"/>
        </pc:sldMkLst>
      </pc:sldChg>
      <pc:sldChg chg="del">
        <pc:chgData name="C4 Patino" userId="ad328d408b9752f9" providerId="LiveId" clId="{EF08499B-C1CB-4FD1-B53A-C2956BA2D440}" dt="2024-06-06T19:39:31.999" v="2" actId="18676"/>
        <pc:sldMkLst>
          <pc:docMk/>
          <pc:sldMk cId="1476274264" sldId="335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1638307384" sldId="340"/>
        </pc:sldMkLst>
      </pc:sldChg>
      <pc:sldChg chg="del">
        <pc:chgData name="C4 Patino" userId="ad328d408b9752f9" providerId="LiveId" clId="{EF08499B-C1CB-4FD1-B53A-C2956BA2D440}" dt="2024-06-06T19:39:31.999" v="2" actId="18676"/>
        <pc:sldMkLst>
          <pc:docMk/>
          <pc:sldMk cId="1163396500" sldId="341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1870065157" sldId="342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2661323744" sldId="344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1619525624" sldId="345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391086873" sldId="346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3194619084" sldId="347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3883979465" sldId="348"/>
        </pc:sldMkLst>
      </pc:sldChg>
      <pc:sldChg chg="del">
        <pc:chgData name="C4 Patino" userId="ad328d408b9752f9" providerId="LiveId" clId="{EF08499B-C1CB-4FD1-B53A-C2956BA2D440}" dt="2024-06-06T19:39:31.999" v="2" actId="18676"/>
        <pc:sldMkLst>
          <pc:docMk/>
          <pc:sldMk cId="2070535687" sldId="350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265045990" sldId="351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4078483775" sldId="353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1247392017" sldId="354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260523944" sldId="355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26221489" sldId="356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3602713487" sldId="357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1841003689" sldId="358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3088724629" sldId="359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3838849749" sldId="360"/>
        </pc:sldMkLst>
      </pc:sldChg>
      <pc:sldChg chg="del">
        <pc:chgData name="C4 Patino" userId="ad328d408b9752f9" providerId="LiveId" clId="{EF08499B-C1CB-4FD1-B53A-C2956BA2D440}" dt="2024-06-06T19:39:30.019" v="1" actId="18676"/>
        <pc:sldMkLst>
          <pc:docMk/>
          <pc:sldMk cId="4052508222" sldId="3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95615-6EFB-4104-BE75-EF8DB2D09299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20184-1AF3-4730-B061-553F34397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B2F78-BEC3-DFD1-4FFD-786E3E9FE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B5B6B9-C679-1867-FD41-F924FF07CA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B9404-925D-A0D9-FAE7-5A17D5939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6FA8-36A2-C936-2D0E-448F2091D1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862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0196B-925F-5FBE-CFC7-ED6DA4DE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68D001-B08B-1C6F-EB82-2EB121C372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4A80A1-BA7C-0703-F2C5-2CD751BA83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E8671F-FEF8-EE7E-FCF7-2C5F033271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854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184-1AF3-4730-B061-553F3439771D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45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819284-0393-7D53-58C6-738A8AA22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B86781-E2DE-D466-1150-A322EE65C0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BF3025-2701-C33F-6D9A-7C1173B6CC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FB1DE-6DBC-1744-BEE1-BD1161771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900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36074-D6D5-BC59-9F4F-466FF2DC4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E9D0C-F54F-CF89-6B40-4F371CC69A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E4EC28-7916-9B69-9E6B-57AC42EEB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6CAC7-7F9B-4540-6941-F9F2C7800B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820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20184-1AF3-4730-B061-553F3439771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30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259F0-CE30-DD04-4535-DFE66CDF8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C9DFB9-8337-9608-672E-B123EC9AB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A498FB-34B2-A808-A162-8E8EC519A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06213-06CF-9158-C8EB-3CA8ADB836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987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03D7A-C55B-C489-1BB3-9449F6BE5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2EA38A-7D9E-0508-4406-4A45E23A7D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2F2A1-7D64-48A1-8170-56B1444C82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E8A9C-DE2C-C669-3DED-6CAFCBDBDD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239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069D8-1FCF-5BDB-428A-C72700D0A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F96204-FD94-343B-87F1-0D710A4586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F3775-01BD-E31B-7B3D-C13F4B546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33B09-EBA7-EC81-EA31-7B79B8DBFF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046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A7F57-F822-39D0-86B4-6E1FB5B86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4954C0-8709-5E67-4504-FE22FD6C61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E360AA-D5B5-50CE-4D69-4937715D5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725A8-415A-DE81-ADD2-70AE840D8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44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85F6D-8BCA-4CB5-FDE3-22ABC7B73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2004C1-A2BF-DB78-93F6-9331A7408B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C83EFC-01F5-005D-DDCE-46FBCBEA0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95786-F784-BEA2-79A0-2C575FE5E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82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DF0BC-942A-A5FF-DE31-9683DD9B9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AA9E70-122A-419C-631C-78B1CC68B5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E409D0-E917-C974-9F7C-C70E0C962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42B29-8C0E-4CAB-54BB-B4FFB13B23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88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5EE21-EDEE-1DC7-B0D8-C2B56D87C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1BF030-ABD4-A650-E5C9-DC6808796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B80B19-BC32-BF42-E6C4-26C281C4F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3028C-76E3-046C-E35B-05DC09F12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88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2B2C9-8C05-B085-82E7-C7F8C4FF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DFD7EB-1203-594E-CC27-31201C306D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9A5682-0647-FE08-DAAE-DED56CA64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A5FDB-B182-F54D-549D-B28350E8F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113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8633C-A886-EDAC-5693-AAEABAA49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C9D43E-25A6-B483-D534-2D099ABBF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CCCC4-A631-8EA1-599B-CFD51289B1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44029-F988-0E51-4665-1169C53ED0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027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ABAD3-7B06-003F-6811-318A0983B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B963BE-BB65-7772-EE49-CCD0E77EA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815C61-0866-7992-534C-FF3A81A7E2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9F20A-942A-F940-1502-F4BACA6DC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072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8857C7-BE4F-8FE9-E72D-C902260D0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0FA00-5603-7917-BE79-89E9BA2409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50478-56E3-9C70-589E-567BE35DDB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9F89B-7FC3-9A07-1A61-EF922527F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491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DF2274-DC03-EC9B-7B31-2C1BF3D8A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88C5BE-DBD0-ECB3-06F3-74EDA016DD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748BDC-1F6C-ECF9-059F-F1A56738E1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24A46-6938-44B7-5775-64AAC0B0C9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005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52715-3889-75FE-378C-B9B24D0BE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D9F2D-A664-5BD7-067B-366EE113F8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2600C9-644F-CFEC-8555-E83A54B0D0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23E2B-28FD-A020-77C1-1F5C285CE1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8959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916F6-C306-85CD-CA23-5993D0600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A0BAF-7FB0-29D2-2309-F9F4392AD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E17472-A070-49FF-1EEC-1264BD703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C18E3-A1B1-DA91-ECE8-06608DF53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4566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E8231-D356-1DB8-3D80-8B175DFFA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32E50E-340D-D180-340C-E969910D9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6515D-3117-4025-9B8D-EC27491306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3CA44-7210-FF91-8BF1-581647B42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4591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E3908-7060-63D8-A64E-D54900BEB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CAFCE-A663-33E4-09FF-D8ABD2995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92ED2-7055-E0B7-33C9-047243687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7D95E-831B-B254-BEC6-3DC3F1C69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98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</a:rPr>
              <a:t>Image source: He, K., Doshi, P., &amp; Banerjee, B. (2024). Modeling and reinforcement learning in partially observable many-agent systems. </a:t>
            </a:r>
            <a:r>
              <a:rPr lang="en-US" i="1" dirty="0">
                <a:effectLst/>
              </a:rPr>
              <a:t>Autonomous Agents and Multi-Agent Systems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38</a:t>
            </a:r>
            <a:r>
              <a:rPr lang="en-US" dirty="0">
                <a:effectLst/>
              </a:rPr>
              <a:t>(1). https://doi.org/10.1007/s10458-024-09640-1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1839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150AD-2EB9-ECAB-E31D-627169F41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776D21-E81E-DEF6-538F-DF467EEB5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BEC64C-79FC-F9D4-8698-ADC9910842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E919-F16F-9DEA-AD04-AEAADCF0F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3874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B2E67-7E95-0042-6820-A21A29884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8CEFCB-BC71-C416-998A-ADB9615B0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A9B30-AC81-939A-0878-75976F8E24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B67DD-7E7D-C40F-49D1-CF73B38F0D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9861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CC6FC-2298-3ED9-4300-B9BE6FD66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953D0-75A5-3937-3261-5AA21BFA8E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A83CE2-2D8D-DA41-05BD-A0A8D2B230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0A26C-2853-A34F-7724-D8FD44EC1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2610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5AA92-B321-D0DB-22D8-359C32EC1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0E6C27-AF78-F5E8-C4D1-7394BD64C0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0D2DA-AC23-CA84-47C6-BE460E9CEB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59F6C-935F-4D49-CC38-D38E7219B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015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C3D4F-ACC8-8599-DA9F-742E65FCC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FBFAC8-4C14-8CA5-BCF5-006C1B69E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4D63F4-6D11-0EE5-5B12-FC4C34B86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F685B-C535-4D10-403B-E72CF542F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678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308B6-41E0-049D-6F2F-2567209BC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8B24AC-4B6B-9509-DE97-C791358A6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37FF0C-151E-B75B-AE84-93501E109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9C4F3-E9B2-8FDE-321C-1C3E8A713F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323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10D30-7EBC-95CA-617E-41CBF5776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6B145-5307-AE50-3097-DF2C3A0E16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22AFD7-3FC3-4702-C292-36F0695C0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83682-7119-12FF-F92A-D3811B0EDD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7948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EE9E4-925A-5FB5-E068-9111B19126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25D71-4EA7-5794-4A82-F0938803E3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95D36B-55F4-90EB-4FE7-F9F782670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F97AA-6936-E9D9-EA25-81625C494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8091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1A44F-7BB5-C5D3-0F9A-8C1C59CAE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11A15-C791-47BD-4CDD-76CBEB6E18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B8B149-B8F9-D715-461A-CAD7F15C7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BE385-231D-03CB-7BFE-AFD6BC63B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3679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C4517-9453-9484-E465-7563D3261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FBE25-412A-0655-87BA-B95819EBA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514A89-FEA6-4AD2-609C-E19F899E4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7D886-BC76-72B1-3EF1-DFB34E95B0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89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2767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DDDBC-2F6B-DD6A-7F30-E120B0057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7FD96-FC04-7731-3AE7-A2E3576CF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FC4742-C7FB-62A6-7CEA-41E2F1B943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34599-F13D-EEB0-169B-540C7C4C9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59865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A67A9-0454-69AB-3B14-40C5D92D9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72D1DC-EF32-4F0B-9E0F-36A83112A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946E37-F14B-B574-B1AD-3415CEC292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48251-8678-3D5F-F99D-3ED0F874C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0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07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8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7CB32-0405-060F-4145-C37701D02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54ED5-9EB7-FC2B-E424-583C0DCDA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1BD889-375F-BD99-0117-F51716A02C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5A32D-D17B-FDCD-5B2B-C564DC43F5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43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63D03-27B5-F05B-3E8F-8295B36B2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99FED-A6EA-4922-4391-646D62C450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1470D9-6433-BD66-A9D4-AC7BAF67D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EF9FA-68BA-0AF3-CCD4-501DE50E6B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827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3F691-9A46-4638-C45D-5B50F73F6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236C3C-CC47-C90B-207C-FBCBD46BD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256B9-014D-0BEF-1957-D191EA7340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AE029-BAF6-AEF0-076A-3AC7C6D5D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20184-1AF3-4730-B061-553F343977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3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BB9D-6FA7-85F0-4E25-17D3989F4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01EE84-1F5B-2AC5-0B76-27144E2F0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A5CED-9E20-6314-2186-54F6DDC36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85CA9-881E-0E29-25D8-BA203E3B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29D0F-4B61-CA1C-726E-5110FF87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8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F0AB-F520-4011-5B27-37B249AA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DE03E-E4F1-C8A7-4E56-08398700B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2081C-0933-131A-1E48-0318203C4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833F5-CEBF-209D-1077-6675B689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EE3F7-24A3-E235-F5E0-056DCAE1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9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B2CBD-EE20-CEAD-EF25-7333462CE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ADE68-AE10-35AD-8ECC-05B91DA58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8DB8C-C4FC-9102-CB45-4EC901D9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82B85-A24E-4AEA-5586-1B1BCFBF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CAD24-6C91-123E-F946-89CB886CD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634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40CC-FF4D-A190-CF59-42954983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AC1FB-7844-0A6D-E0DC-9588446CC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AEC36-3F48-23B7-F467-EA5EACDA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7557D-4AF1-84BE-66FD-E6ABCECE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6A4E7-BC48-7943-903B-672B0CBB2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6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BD3E9-37A8-ECCC-1883-5BE75D40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8B4AE-71ED-13B3-4BF5-D578AD22D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5030-16C0-7E74-34DA-D151C5B16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6003B-DD97-D54E-C8D7-45DD4985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2071E-3E65-4EDE-C9BB-0C36A009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9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FCD0C-570C-B50D-6DB9-2BDE8697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BBFD0-986A-AB35-51A5-9B482B523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F12EA-930E-D86E-5413-80CB54A74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F59CD-8A3F-DC45-2B2A-8AD453272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62E8C-AF77-FD0D-BAFE-F7E8ADDE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90008-CE63-27E7-9009-91478933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8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0C0AA-C3A6-4C67-C58E-CA2CEAF0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64E52-CA8B-7491-459F-30F0E3726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B1EB9-0F69-5DC0-9C23-3727B21F2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F5CFEB-56B5-26FC-E43B-65FE59EEF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E2E04F-35CC-EBBB-E0A0-95C392A8E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26CB52-34A3-B5D2-B411-55590202F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078C72-8067-1EF6-EB4B-8D6BDAEA5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AE0CC6-1B21-5B30-70A9-D5242F98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2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E1225-30FC-B6C1-7F97-BA2BCB79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F07F71-38BC-FAD5-E118-D715E6F4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07443-12FD-4C5D-DB63-EB5E7D42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109AA-C7B8-E57A-C745-9EF9171FB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85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BD5DE-4904-B04A-BBF4-94084945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45FC4-4041-9424-C3F1-73D99E3C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EB6A2-9E1B-7F86-A268-5B07DBEA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4428-754D-9934-927C-8B9CD9281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BA80C-3316-77A4-E0B7-EA04BD67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9A0D7-7DD0-28C0-05B4-8139A0430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AB39C-D3B5-E625-D739-840825CD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25DDA-183C-C9A3-075F-6F5E8A5DC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7930E-6B65-409D-1D21-A7700E4FF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3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424F-562D-6521-EF28-1937529A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62654-6CFE-CC24-7F8C-1EDAAF755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82C71-F5C0-F759-D016-6D430A579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2D61B-E144-9669-FDE8-2AA90D24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25B2D-5822-9B15-E404-3DC0C088A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10984-617C-F07D-4CB5-D0DF8EF2B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95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E16BC5-50A0-1DF6-D22D-4E21F5B4C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126F8-F55F-D789-78B1-1DC742F38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ACDC5-693C-E4FF-5DD8-A1CE2F185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5257C6-713D-4BED-97F3-AEF99C4802EC}" type="datetimeFigureOut">
              <a:rPr lang="en-US" smtClean="0"/>
              <a:t>3/24/25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4B135-B4BA-C751-CB00-1216E869B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DF562-FC91-A7B8-6EF4-94E181C64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6FA00-1331-49E3-8144-250749D980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4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4BFD5-D814-402B-B6C4-EEF6AE14B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726803-0F9A-CD1E-9F5D-869473BAB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086" y="1133513"/>
            <a:ext cx="6642654" cy="4135437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Decision Making in Open Agent Systems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ED7E8-9A97-475F-9FA4-113410D44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6139" y="1031284"/>
            <a:ext cx="3647661" cy="4436126"/>
          </a:xfrm>
          <a:custGeom>
            <a:avLst/>
            <a:gdLst>
              <a:gd name="connsiteX0" fmla="*/ 0 w 3647661"/>
              <a:gd name="connsiteY0" fmla="*/ 0 h 4436126"/>
              <a:gd name="connsiteX1" fmla="*/ 498514 w 3647661"/>
              <a:gd name="connsiteY1" fmla="*/ 0 h 4436126"/>
              <a:gd name="connsiteX2" fmla="*/ 1069981 w 3647661"/>
              <a:gd name="connsiteY2" fmla="*/ 0 h 4436126"/>
              <a:gd name="connsiteX3" fmla="*/ 1714401 w 3647661"/>
              <a:gd name="connsiteY3" fmla="*/ 0 h 4436126"/>
              <a:gd name="connsiteX4" fmla="*/ 2285868 w 3647661"/>
              <a:gd name="connsiteY4" fmla="*/ 0 h 4436126"/>
              <a:gd name="connsiteX5" fmla="*/ 2784381 w 3647661"/>
              <a:gd name="connsiteY5" fmla="*/ 0 h 4436126"/>
              <a:gd name="connsiteX6" fmla="*/ 3647661 w 3647661"/>
              <a:gd name="connsiteY6" fmla="*/ 0 h 4436126"/>
              <a:gd name="connsiteX7" fmla="*/ 3647661 w 3647661"/>
              <a:gd name="connsiteY7" fmla="*/ 633732 h 4436126"/>
              <a:gd name="connsiteX8" fmla="*/ 3647661 w 3647661"/>
              <a:gd name="connsiteY8" fmla="*/ 1267465 h 4436126"/>
              <a:gd name="connsiteX9" fmla="*/ 3647661 w 3647661"/>
              <a:gd name="connsiteY9" fmla="*/ 1768113 h 4436126"/>
              <a:gd name="connsiteX10" fmla="*/ 3647661 w 3647661"/>
              <a:gd name="connsiteY10" fmla="*/ 2446207 h 4436126"/>
              <a:gd name="connsiteX11" fmla="*/ 3647661 w 3647661"/>
              <a:gd name="connsiteY11" fmla="*/ 2946855 h 4436126"/>
              <a:gd name="connsiteX12" fmla="*/ 3647661 w 3647661"/>
              <a:gd name="connsiteY12" fmla="*/ 3580587 h 4436126"/>
              <a:gd name="connsiteX13" fmla="*/ 3647661 w 3647661"/>
              <a:gd name="connsiteY13" fmla="*/ 4436126 h 4436126"/>
              <a:gd name="connsiteX14" fmla="*/ 3039718 w 3647661"/>
              <a:gd name="connsiteY14" fmla="*/ 4436126 h 4436126"/>
              <a:gd name="connsiteX15" fmla="*/ 2431774 w 3647661"/>
              <a:gd name="connsiteY15" fmla="*/ 4436126 h 4436126"/>
              <a:gd name="connsiteX16" fmla="*/ 1823831 w 3647661"/>
              <a:gd name="connsiteY16" fmla="*/ 4436126 h 4436126"/>
              <a:gd name="connsiteX17" fmla="*/ 1288840 w 3647661"/>
              <a:gd name="connsiteY17" fmla="*/ 4436126 h 4436126"/>
              <a:gd name="connsiteX18" fmla="*/ 607943 w 3647661"/>
              <a:gd name="connsiteY18" fmla="*/ 4436126 h 4436126"/>
              <a:gd name="connsiteX19" fmla="*/ 0 w 3647661"/>
              <a:gd name="connsiteY19" fmla="*/ 4436126 h 4436126"/>
              <a:gd name="connsiteX20" fmla="*/ 0 w 3647661"/>
              <a:gd name="connsiteY20" fmla="*/ 3758032 h 4436126"/>
              <a:gd name="connsiteX21" fmla="*/ 0 w 3647661"/>
              <a:gd name="connsiteY21" fmla="*/ 3035578 h 4436126"/>
              <a:gd name="connsiteX22" fmla="*/ 0 w 3647661"/>
              <a:gd name="connsiteY22" fmla="*/ 2401845 h 4436126"/>
              <a:gd name="connsiteX23" fmla="*/ 0 w 3647661"/>
              <a:gd name="connsiteY23" fmla="*/ 1768113 h 4436126"/>
              <a:gd name="connsiteX24" fmla="*/ 0 w 3647661"/>
              <a:gd name="connsiteY24" fmla="*/ 1178742 h 4436126"/>
              <a:gd name="connsiteX25" fmla="*/ 0 w 3647661"/>
              <a:gd name="connsiteY25" fmla="*/ 589371 h 4436126"/>
              <a:gd name="connsiteX26" fmla="*/ 0 w 3647661"/>
              <a:gd name="connsiteY26" fmla="*/ 0 h 443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647661" h="4436126" fill="none" extrusionOk="0">
                <a:moveTo>
                  <a:pt x="0" y="0"/>
                </a:moveTo>
                <a:cubicBezTo>
                  <a:pt x="116158" y="-16963"/>
                  <a:pt x="364681" y="-4006"/>
                  <a:pt x="498514" y="0"/>
                </a:cubicBezTo>
                <a:cubicBezTo>
                  <a:pt x="632347" y="4006"/>
                  <a:pt x="950865" y="15164"/>
                  <a:pt x="1069981" y="0"/>
                </a:cubicBezTo>
                <a:cubicBezTo>
                  <a:pt x="1189097" y="-15164"/>
                  <a:pt x="1556518" y="-23132"/>
                  <a:pt x="1714401" y="0"/>
                </a:cubicBezTo>
                <a:cubicBezTo>
                  <a:pt x="1872284" y="23132"/>
                  <a:pt x="2015985" y="9364"/>
                  <a:pt x="2285868" y="0"/>
                </a:cubicBezTo>
                <a:cubicBezTo>
                  <a:pt x="2555751" y="-9364"/>
                  <a:pt x="2555148" y="14141"/>
                  <a:pt x="2784381" y="0"/>
                </a:cubicBezTo>
                <a:cubicBezTo>
                  <a:pt x="3013614" y="-14141"/>
                  <a:pt x="3216105" y="-3763"/>
                  <a:pt x="3647661" y="0"/>
                </a:cubicBezTo>
                <a:cubicBezTo>
                  <a:pt x="3623206" y="221859"/>
                  <a:pt x="3622213" y="458853"/>
                  <a:pt x="3647661" y="633732"/>
                </a:cubicBezTo>
                <a:cubicBezTo>
                  <a:pt x="3673109" y="808611"/>
                  <a:pt x="3674779" y="1138417"/>
                  <a:pt x="3647661" y="1267465"/>
                </a:cubicBezTo>
                <a:cubicBezTo>
                  <a:pt x="3620543" y="1396513"/>
                  <a:pt x="3664792" y="1625185"/>
                  <a:pt x="3647661" y="1768113"/>
                </a:cubicBezTo>
                <a:cubicBezTo>
                  <a:pt x="3630530" y="1911041"/>
                  <a:pt x="3671056" y="2135008"/>
                  <a:pt x="3647661" y="2446207"/>
                </a:cubicBezTo>
                <a:cubicBezTo>
                  <a:pt x="3624266" y="2757406"/>
                  <a:pt x="3642702" y="2713342"/>
                  <a:pt x="3647661" y="2946855"/>
                </a:cubicBezTo>
                <a:cubicBezTo>
                  <a:pt x="3652620" y="3180368"/>
                  <a:pt x="3664319" y="3290221"/>
                  <a:pt x="3647661" y="3580587"/>
                </a:cubicBezTo>
                <a:cubicBezTo>
                  <a:pt x="3631003" y="3870953"/>
                  <a:pt x="3617531" y="4259425"/>
                  <a:pt x="3647661" y="4436126"/>
                </a:cubicBezTo>
                <a:cubicBezTo>
                  <a:pt x="3523929" y="4410412"/>
                  <a:pt x="3241413" y="4436068"/>
                  <a:pt x="3039718" y="4436126"/>
                </a:cubicBezTo>
                <a:cubicBezTo>
                  <a:pt x="2838023" y="4436184"/>
                  <a:pt x="2630387" y="4431142"/>
                  <a:pt x="2431774" y="4436126"/>
                </a:cubicBezTo>
                <a:cubicBezTo>
                  <a:pt x="2233161" y="4441110"/>
                  <a:pt x="2003296" y="4449826"/>
                  <a:pt x="1823831" y="4436126"/>
                </a:cubicBezTo>
                <a:cubicBezTo>
                  <a:pt x="1644366" y="4422426"/>
                  <a:pt x="1399453" y="4442442"/>
                  <a:pt x="1288840" y="4436126"/>
                </a:cubicBezTo>
                <a:cubicBezTo>
                  <a:pt x="1178227" y="4429810"/>
                  <a:pt x="793482" y="4411099"/>
                  <a:pt x="607943" y="4436126"/>
                </a:cubicBezTo>
                <a:cubicBezTo>
                  <a:pt x="422404" y="4461153"/>
                  <a:pt x="158703" y="4453091"/>
                  <a:pt x="0" y="4436126"/>
                </a:cubicBezTo>
                <a:cubicBezTo>
                  <a:pt x="8129" y="4099466"/>
                  <a:pt x="23502" y="4014012"/>
                  <a:pt x="0" y="3758032"/>
                </a:cubicBezTo>
                <a:cubicBezTo>
                  <a:pt x="-23502" y="3502052"/>
                  <a:pt x="8018" y="3295661"/>
                  <a:pt x="0" y="3035578"/>
                </a:cubicBezTo>
                <a:cubicBezTo>
                  <a:pt x="-8018" y="2775495"/>
                  <a:pt x="-8720" y="2595880"/>
                  <a:pt x="0" y="2401845"/>
                </a:cubicBezTo>
                <a:cubicBezTo>
                  <a:pt x="8720" y="2207810"/>
                  <a:pt x="9279" y="1982551"/>
                  <a:pt x="0" y="1768113"/>
                </a:cubicBezTo>
                <a:cubicBezTo>
                  <a:pt x="-9279" y="1553675"/>
                  <a:pt x="7090" y="1354447"/>
                  <a:pt x="0" y="1178742"/>
                </a:cubicBezTo>
                <a:cubicBezTo>
                  <a:pt x="-7090" y="1003037"/>
                  <a:pt x="-23786" y="768334"/>
                  <a:pt x="0" y="589371"/>
                </a:cubicBezTo>
                <a:cubicBezTo>
                  <a:pt x="23786" y="410408"/>
                  <a:pt x="-16955" y="242082"/>
                  <a:pt x="0" y="0"/>
                </a:cubicBezTo>
                <a:close/>
              </a:path>
              <a:path w="3647661" h="4436126" stroke="0" extrusionOk="0">
                <a:moveTo>
                  <a:pt x="0" y="0"/>
                </a:moveTo>
                <a:cubicBezTo>
                  <a:pt x="171149" y="-7244"/>
                  <a:pt x="374684" y="2591"/>
                  <a:pt x="534990" y="0"/>
                </a:cubicBezTo>
                <a:cubicBezTo>
                  <a:pt x="695296" y="-2591"/>
                  <a:pt x="907320" y="7483"/>
                  <a:pt x="1069981" y="0"/>
                </a:cubicBezTo>
                <a:cubicBezTo>
                  <a:pt x="1232642" y="-7483"/>
                  <a:pt x="1543604" y="-26203"/>
                  <a:pt x="1677924" y="0"/>
                </a:cubicBezTo>
                <a:cubicBezTo>
                  <a:pt x="1812244" y="26203"/>
                  <a:pt x="2140632" y="31361"/>
                  <a:pt x="2322344" y="0"/>
                </a:cubicBezTo>
                <a:cubicBezTo>
                  <a:pt x="2504056" y="-31361"/>
                  <a:pt x="2658834" y="3381"/>
                  <a:pt x="2893811" y="0"/>
                </a:cubicBezTo>
                <a:cubicBezTo>
                  <a:pt x="3128788" y="-3381"/>
                  <a:pt x="3338741" y="-10376"/>
                  <a:pt x="3647661" y="0"/>
                </a:cubicBezTo>
                <a:cubicBezTo>
                  <a:pt x="3628986" y="244498"/>
                  <a:pt x="3624774" y="362520"/>
                  <a:pt x="3647661" y="545010"/>
                </a:cubicBezTo>
                <a:cubicBezTo>
                  <a:pt x="3670549" y="727500"/>
                  <a:pt x="3619543" y="968439"/>
                  <a:pt x="3647661" y="1134381"/>
                </a:cubicBezTo>
                <a:cubicBezTo>
                  <a:pt x="3675779" y="1300323"/>
                  <a:pt x="3670065" y="1646297"/>
                  <a:pt x="3647661" y="1856836"/>
                </a:cubicBezTo>
                <a:cubicBezTo>
                  <a:pt x="3625257" y="2067375"/>
                  <a:pt x="3632904" y="2315399"/>
                  <a:pt x="3647661" y="2490568"/>
                </a:cubicBezTo>
                <a:cubicBezTo>
                  <a:pt x="3662418" y="2665737"/>
                  <a:pt x="3616073" y="2880164"/>
                  <a:pt x="3647661" y="3124300"/>
                </a:cubicBezTo>
                <a:cubicBezTo>
                  <a:pt x="3679249" y="3368436"/>
                  <a:pt x="3677361" y="3519722"/>
                  <a:pt x="3647661" y="3758032"/>
                </a:cubicBezTo>
                <a:cubicBezTo>
                  <a:pt x="3617961" y="3996342"/>
                  <a:pt x="3615180" y="4147465"/>
                  <a:pt x="3647661" y="4436126"/>
                </a:cubicBezTo>
                <a:cubicBezTo>
                  <a:pt x="3506685" y="4421969"/>
                  <a:pt x="3266652" y="4433618"/>
                  <a:pt x="3149147" y="4436126"/>
                </a:cubicBezTo>
                <a:cubicBezTo>
                  <a:pt x="3031642" y="4438634"/>
                  <a:pt x="2832267" y="4432536"/>
                  <a:pt x="2650634" y="4436126"/>
                </a:cubicBezTo>
                <a:cubicBezTo>
                  <a:pt x="2469001" y="4439716"/>
                  <a:pt x="2324677" y="4416284"/>
                  <a:pt x="2042690" y="4436126"/>
                </a:cubicBezTo>
                <a:cubicBezTo>
                  <a:pt x="1760703" y="4455968"/>
                  <a:pt x="1686949" y="4416099"/>
                  <a:pt x="1398270" y="4436126"/>
                </a:cubicBezTo>
                <a:cubicBezTo>
                  <a:pt x="1109591" y="4456153"/>
                  <a:pt x="1071585" y="4455485"/>
                  <a:pt x="899756" y="4436126"/>
                </a:cubicBezTo>
                <a:cubicBezTo>
                  <a:pt x="727927" y="4416767"/>
                  <a:pt x="344407" y="4430463"/>
                  <a:pt x="0" y="4436126"/>
                </a:cubicBezTo>
                <a:cubicBezTo>
                  <a:pt x="5440" y="4303018"/>
                  <a:pt x="91" y="4161914"/>
                  <a:pt x="0" y="3891116"/>
                </a:cubicBezTo>
                <a:cubicBezTo>
                  <a:pt x="-91" y="3620318"/>
                  <a:pt x="-11601" y="3462294"/>
                  <a:pt x="0" y="3301745"/>
                </a:cubicBezTo>
                <a:cubicBezTo>
                  <a:pt x="11601" y="3141196"/>
                  <a:pt x="22776" y="2916996"/>
                  <a:pt x="0" y="2756735"/>
                </a:cubicBezTo>
                <a:cubicBezTo>
                  <a:pt x="-22776" y="2596474"/>
                  <a:pt x="5257" y="2440491"/>
                  <a:pt x="0" y="2256087"/>
                </a:cubicBezTo>
                <a:cubicBezTo>
                  <a:pt x="-5257" y="2071683"/>
                  <a:pt x="20189" y="1902567"/>
                  <a:pt x="0" y="1666716"/>
                </a:cubicBezTo>
                <a:cubicBezTo>
                  <a:pt x="-20189" y="1430865"/>
                  <a:pt x="-21241" y="1161108"/>
                  <a:pt x="0" y="988622"/>
                </a:cubicBezTo>
                <a:cubicBezTo>
                  <a:pt x="21241" y="816136"/>
                  <a:pt x="17108" y="40674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8728339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9F812C-E393-35AB-9B79-94E901B89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114" y="1232452"/>
            <a:ext cx="3200400" cy="3850919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AAMAS 2025 Tutorial</a:t>
            </a:r>
          </a:p>
          <a:p>
            <a:pPr algn="l"/>
            <a:endParaRPr lang="en-US" dirty="0">
              <a:solidFill>
                <a:srgbClr val="FFFFFF"/>
              </a:solidFill>
            </a:endParaRPr>
          </a:p>
          <a:p>
            <a:pPr algn="l"/>
            <a:r>
              <a:rPr lang="en-US" dirty="0">
                <a:solidFill>
                  <a:srgbClr val="FFFFFF"/>
                </a:solidFill>
              </a:rPr>
              <a:t>Detroit, Michigan, USA</a:t>
            </a:r>
          </a:p>
          <a:p>
            <a:pPr algn="l"/>
            <a:r>
              <a:rPr lang="en-US" dirty="0">
                <a:solidFill>
                  <a:srgbClr val="FFFFFF"/>
                </a:solidFill>
              </a:rPr>
              <a:t>May 19, 2025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A39B854-4B6C-4F7F-A602-6F97770CE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5439978"/>
            <a:ext cx="6281928" cy="18288"/>
          </a:xfrm>
          <a:custGeom>
            <a:avLst/>
            <a:gdLst>
              <a:gd name="connsiteX0" fmla="*/ 0 w 6281928"/>
              <a:gd name="connsiteY0" fmla="*/ 0 h 18288"/>
              <a:gd name="connsiteX1" fmla="*/ 572353 w 6281928"/>
              <a:gd name="connsiteY1" fmla="*/ 0 h 18288"/>
              <a:gd name="connsiteX2" fmla="*/ 1207526 w 6281928"/>
              <a:gd name="connsiteY2" fmla="*/ 0 h 18288"/>
              <a:gd name="connsiteX3" fmla="*/ 1779880 w 6281928"/>
              <a:gd name="connsiteY3" fmla="*/ 0 h 18288"/>
              <a:gd name="connsiteX4" fmla="*/ 2540691 w 6281928"/>
              <a:gd name="connsiteY4" fmla="*/ 0 h 18288"/>
              <a:gd name="connsiteX5" fmla="*/ 3238683 w 6281928"/>
              <a:gd name="connsiteY5" fmla="*/ 0 h 18288"/>
              <a:gd name="connsiteX6" fmla="*/ 3936675 w 6281928"/>
              <a:gd name="connsiteY6" fmla="*/ 0 h 18288"/>
              <a:gd name="connsiteX7" fmla="*/ 4760305 w 6281928"/>
              <a:gd name="connsiteY7" fmla="*/ 0 h 18288"/>
              <a:gd name="connsiteX8" fmla="*/ 5521117 w 6281928"/>
              <a:gd name="connsiteY8" fmla="*/ 0 h 18288"/>
              <a:gd name="connsiteX9" fmla="*/ 6281928 w 6281928"/>
              <a:gd name="connsiteY9" fmla="*/ 0 h 18288"/>
              <a:gd name="connsiteX10" fmla="*/ 6281928 w 6281928"/>
              <a:gd name="connsiteY10" fmla="*/ 18288 h 18288"/>
              <a:gd name="connsiteX11" fmla="*/ 5772394 w 6281928"/>
              <a:gd name="connsiteY11" fmla="*/ 18288 h 18288"/>
              <a:gd name="connsiteX12" fmla="*/ 5200040 w 6281928"/>
              <a:gd name="connsiteY12" fmla="*/ 18288 h 18288"/>
              <a:gd name="connsiteX13" fmla="*/ 4439229 w 6281928"/>
              <a:gd name="connsiteY13" fmla="*/ 18288 h 18288"/>
              <a:gd name="connsiteX14" fmla="*/ 3615599 w 6281928"/>
              <a:gd name="connsiteY14" fmla="*/ 18288 h 18288"/>
              <a:gd name="connsiteX15" fmla="*/ 2980426 w 6281928"/>
              <a:gd name="connsiteY15" fmla="*/ 18288 h 18288"/>
              <a:gd name="connsiteX16" fmla="*/ 2156795 w 6281928"/>
              <a:gd name="connsiteY16" fmla="*/ 18288 h 18288"/>
              <a:gd name="connsiteX17" fmla="*/ 1584442 w 6281928"/>
              <a:gd name="connsiteY17" fmla="*/ 18288 h 18288"/>
              <a:gd name="connsiteX18" fmla="*/ 1074908 w 6281928"/>
              <a:gd name="connsiteY18" fmla="*/ 18288 h 18288"/>
              <a:gd name="connsiteX19" fmla="*/ 0 w 6281928"/>
              <a:gd name="connsiteY19" fmla="*/ 18288 h 18288"/>
              <a:gd name="connsiteX20" fmla="*/ 0 w 6281928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281928" h="18288" fill="none" extrusionOk="0">
                <a:moveTo>
                  <a:pt x="0" y="0"/>
                </a:moveTo>
                <a:cubicBezTo>
                  <a:pt x="205960" y="24870"/>
                  <a:pt x="343550" y="5918"/>
                  <a:pt x="572353" y="0"/>
                </a:cubicBezTo>
                <a:cubicBezTo>
                  <a:pt x="801156" y="-5918"/>
                  <a:pt x="1015649" y="-11381"/>
                  <a:pt x="1207526" y="0"/>
                </a:cubicBezTo>
                <a:cubicBezTo>
                  <a:pt x="1399403" y="11381"/>
                  <a:pt x="1549725" y="7866"/>
                  <a:pt x="1779880" y="0"/>
                </a:cubicBezTo>
                <a:cubicBezTo>
                  <a:pt x="2010035" y="-7866"/>
                  <a:pt x="2190674" y="12826"/>
                  <a:pt x="2540691" y="0"/>
                </a:cubicBezTo>
                <a:cubicBezTo>
                  <a:pt x="2890708" y="-12826"/>
                  <a:pt x="3025718" y="-18534"/>
                  <a:pt x="3238683" y="0"/>
                </a:cubicBezTo>
                <a:cubicBezTo>
                  <a:pt x="3451648" y="18534"/>
                  <a:pt x="3603947" y="14884"/>
                  <a:pt x="3936675" y="0"/>
                </a:cubicBezTo>
                <a:cubicBezTo>
                  <a:pt x="4269403" y="-14884"/>
                  <a:pt x="4480718" y="-24607"/>
                  <a:pt x="4760305" y="0"/>
                </a:cubicBezTo>
                <a:cubicBezTo>
                  <a:pt x="5039892" y="24607"/>
                  <a:pt x="5359549" y="-31311"/>
                  <a:pt x="5521117" y="0"/>
                </a:cubicBezTo>
                <a:cubicBezTo>
                  <a:pt x="5682685" y="31311"/>
                  <a:pt x="5986067" y="-12593"/>
                  <a:pt x="6281928" y="0"/>
                </a:cubicBezTo>
                <a:cubicBezTo>
                  <a:pt x="6282307" y="7355"/>
                  <a:pt x="6282212" y="10249"/>
                  <a:pt x="6281928" y="18288"/>
                </a:cubicBezTo>
                <a:cubicBezTo>
                  <a:pt x="6078981" y="8428"/>
                  <a:pt x="5961061" y="2290"/>
                  <a:pt x="5772394" y="18288"/>
                </a:cubicBezTo>
                <a:cubicBezTo>
                  <a:pt x="5583727" y="34286"/>
                  <a:pt x="5329968" y="24208"/>
                  <a:pt x="5200040" y="18288"/>
                </a:cubicBezTo>
                <a:cubicBezTo>
                  <a:pt x="5070112" y="12368"/>
                  <a:pt x="4793288" y="21070"/>
                  <a:pt x="4439229" y="18288"/>
                </a:cubicBezTo>
                <a:cubicBezTo>
                  <a:pt x="4085170" y="15506"/>
                  <a:pt x="3813765" y="-16466"/>
                  <a:pt x="3615599" y="18288"/>
                </a:cubicBezTo>
                <a:cubicBezTo>
                  <a:pt x="3417433" y="53042"/>
                  <a:pt x="3133643" y="20727"/>
                  <a:pt x="2980426" y="18288"/>
                </a:cubicBezTo>
                <a:cubicBezTo>
                  <a:pt x="2827209" y="15849"/>
                  <a:pt x="2380685" y="51850"/>
                  <a:pt x="2156795" y="18288"/>
                </a:cubicBezTo>
                <a:cubicBezTo>
                  <a:pt x="1932905" y="-15274"/>
                  <a:pt x="1716744" y="-1398"/>
                  <a:pt x="1584442" y="18288"/>
                </a:cubicBezTo>
                <a:cubicBezTo>
                  <a:pt x="1452140" y="37974"/>
                  <a:pt x="1280887" y="12750"/>
                  <a:pt x="1074908" y="18288"/>
                </a:cubicBezTo>
                <a:cubicBezTo>
                  <a:pt x="868929" y="23826"/>
                  <a:pt x="318124" y="-17878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6281928" h="18288" stroke="0" extrusionOk="0">
                <a:moveTo>
                  <a:pt x="0" y="0"/>
                </a:moveTo>
                <a:cubicBezTo>
                  <a:pt x="135290" y="27650"/>
                  <a:pt x="488372" y="4391"/>
                  <a:pt x="635173" y="0"/>
                </a:cubicBezTo>
                <a:cubicBezTo>
                  <a:pt x="781974" y="-4391"/>
                  <a:pt x="992816" y="14310"/>
                  <a:pt x="1144707" y="0"/>
                </a:cubicBezTo>
                <a:cubicBezTo>
                  <a:pt x="1296598" y="-14310"/>
                  <a:pt x="1796462" y="-1258"/>
                  <a:pt x="1968337" y="0"/>
                </a:cubicBezTo>
                <a:cubicBezTo>
                  <a:pt x="2140212" y="1258"/>
                  <a:pt x="2343376" y="-12852"/>
                  <a:pt x="2603510" y="0"/>
                </a:cubicBezTo>
                <a:cubicBezTo>
                  <a:pt x="2863644" y="12852"/>
                  <a:pt x="2935073" y="-10591"/>
                  <a:pt x="3238683" y="0"/>
                </a:cubicBezTo>
                <a:cubicBezTo>
                  <a:pt x="3542293" y="10591"/>
                  <a:pt x="3731676" y="3538"/>
                  <a:pt x="4062313" y="0"/>
                </a:cubicBezTo>
                <a:cubicBezTo>
                  <a:pt x="4392950" y="-3538"/>
                  <a:pt x="4440715" y="28126"/>
                  <a:pt x="4634667" y="0"/>
                </a:cubicBezTo>
                <a:cubicBezTo>
                  <a:pt x="4828619" y="-28126"/>
                  <a:pt x="5052661" y="8974"/>
                  <a:pt x="5458297" y="0"/>
                </a:cubicBezTo>
                <a:cubicBezTo>
                  <a:pt x="5863933" y="-8974"/>
                  <a:pt x="5906900" y="-24516"/>
                  <a:pt x="6281928" y="0"/>
                </a:cubicBezTo>
                <a:cubicBezTo>
                  <a:pt x="6282268" y="5688"/>
                  <a:pt x="6281759" y="13142"/>
                  <a:pt x="6281928" y="18288"/>
                </a:cubicBezTo>
                <a:cubicBezTo>
                  <a:pt x="6036108" y="15339"/>
                  <a:pt x="5743611" y="10415"/>
                  <a:pt x="5583936" y="18288"/>
                </a:cubicBezTo>
                <a:cubicBezTo>
                  <a:pt x="5424261" y="26161"/>
                  <a:pt x="5250533" y="-179"/>
                  <a:pt x="4948763" y="18288"/>
                </a:cubicBezTo>
                <a:cubicBezTo>
                  <a:pt x="4646993" y="36755"/>
                  <a:pt x="4354673" y="7565"/>
                  <a:pt x="4125133" y="18288"/>
                </a:cubicBezTo>
                <a:cubicBezTo>
                  <a:pt x="3895593" y="29012"/>
                  <a:pt x="3570246" y="29209"/>
                  <a:pt x="3301502" y="18288"/>
                </a:cubicBezTo>
                <a:cubicBezTo>
                  <a:pt x="3032758" y="7367"/>
                  <a:pt x="2955340" y="11905"/>
                  <a:pt x="2729149" y="18288"/>
                </a:cubicBezTo>
                <a:cubicBezTo>
                  <a:pt x="2502958" y="24671"/>
                  <a:pt x="2269423" y="3142"/>
                  <a:pt x="2031157" y="18288"/>
                </a:cubicBezTo>
                <a:cubicBezTo>
                  <a:pt x="1792891" y="33434"/>
                  <a:pt x="1484731" y="22122"/>
                  <a:pt x="1207526" y="18288"/>
                </a:cubicBezTo>
                <a:cubicBezTo>
                  <a:pt x="930321" y="14454"/>
                  <a:pt x="560231" y="-33402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43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DC1A9B-8664-9811-C276-1A09A6DDF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Agent Openness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17E67-5A82-F0EA-CCAC-E2EB465A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Agents can dynamically enter or leave the environment</a:t>
            </a:r>
          </a:p>
          <a:p>
            <a:r>
              <a:rPr lang="en-US" sz="2200" dirty="0"/>
              <a:t>Firefighters can leave the environment to take rest or refill suppressant, then rejoin when they are ready</a:t>
            </a:r>
          </a:p>
          <a:p>
            <a:r>
              <a:rPr lang="en-US" sz="2200" dirty="0"/>
              <a:t>Attackers can disappear to rejoin an attack at a different node</a:t>
            </a:r>
          </a:p>
          <a:p>
            <a:r>
              <a:rPr lang="en-US" sz="2200" dirty="0"/>
              <a:t>Drivers in a rideshare organization can leave to refuel or retire for the day</a:t>
            </a:r>
          </a:p>
        </p:txBody>
      </p:sp>
    </p:spTree>
    <p:extLst>
      <p:ext uri="{BB962C8B-B14F-4D97-AF65-F5344CB8AC3E}">
        <p14:creationId xmlns:p14="http://schemas.microsoft.com/office/powerpoint/2010/main" val="298521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DFDEF-265F-5EDC-A23E-7ADA1355B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DB734C8-6A68-A687-8B16-E2040C319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282A34-4DAF-2157-3187-EE8247CC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Challenges of Agent Openness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445AA234-E07B-32A0-06E6-56E9AD5B7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0AF5-15C4-3891-E1B3-FADF384CA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Temporary agent openness: agents must first predict who is still around before deciding a best response</a:t>
            </a:r>
          </a:p>
          <a:p>
            <a:pPr lvl="1"/>
            <a:r>
              <a:rPr lang="en-US" sz="1800" dirty="0"/>
              <a:t>E.g., which firefighting robots have suppressant and can help me fight neighboring fires?</a:t>
            </a:r>
            <a:br>
              <a:rPr lang="en-US" sz="1800" dirty="0"/>
            </a:br>
            <a:endParaRPr lang="en-US" sz="1800" dirty="0"/>
          </a:p>
          <a:p>
            <a:r>
              <a:rPr lang="en-US" sz="2200" dirty="0"/>
              <a:t>Permanent agent openness: agents must react to new peers joining and existing peers leaving forever</a:t>
            </a:r>
          </a:p>
          <a:p>
            <a:pPr lvl="1"/>
            <a:r>
              <a:rPr lang="en-US" sz="1800" dirty="0"/>
              <a:t>E.g., what trusted peers will be leaving before my task is completed? </a:t>
            </a:r>
          </a:p>
          <a:p>
            <a:pPr lvl="1"/>
            <a:r>
              <a:rPr lang="en-US" sz="1800" dirty="0"/>
              <a:t>What new competition might I face in the future? </a:t>
            </a:r>
          </a:p>
        </p:txBody>
      </p:sp>
    </p:spTree>
    <p:extLst>
      <p:ext uri="{BB962C8B-B14F-4D97-AF65-F5344CB8AC3E}">
        <p14:creationId xmlns:p14="http://schemas.microsoft.com/office/powerpoint/2010/main" val="349512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62D874-D73C-270C-50A9-6A96FFDA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Manifestations of Agent Openness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7864-3D5A-1A30-7CBB-ED9B04816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7482840" cy="1463040"/>
          </a:xfrm>
        </p:spPr>
        <p:txBody>
          <a:bodyPr anchor="ctr">
            <a:noAutofit/>
          </a:bodyPr>
          <a:lstStyle/>
          <a:p>
            <a:r>
              <a:rPr lang="en-US" sz="1800" b="1" dirty="0"/>
              <a:t>Agent Migration</a:t>
            </a:r>
            <a:r>
              <a:rPr lang="en-US" sz="1800" dirty="0"/>
              <a:t> - Whether agents can enter and leave the environment, and whether new agents can enter while old agents leave</a:t>
            </a:r>
          </a:p>
          <a:p>
            <a:r>
              <a:rPr lang="en-US" sz="1800" b="1" dirty="0"/>
              <a:t>Residency</a:t>
            </a:r>
            <a:r>
              <a:rPr lang="en-US" sz="1800" dirty="0"/>
              <a:t> - The length of an agent’s stay in the environment and the frequency of leaving / re-entering</a:t>
            </a:r>
          </a:p>
          <a:p>
            <a:r>
              <a:rPr lang="en-US" sz="1800" b="1" dirty="0"/>
              <a:t>Magnitude</a:t>
            </a:r>
            <a:r>
              <a:rPr lang="en-US" sz="1800" dirty="0"/>
              <a:t> - The number of agents that can enter and leave the environment at any given time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0214EC9-3B4F-9327-8045-ECC2AA623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305384"/>
            <a:ext cx="10917936" cy="39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0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41C5E8-1C46-DD13-5F2E-B17934870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Task Openness</a:t>
            </a:r>
          </a:p>
        </p:txBody>
      </p:sp>
      <p:sp>
        <p:nvSpPr>
          <p:cNvPr id="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4604-E294-91C1-FED1-06A7147F1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Tasks can appear or disappear, requiring flexible strategies</a:t>
            </a:r>
          </a:p>
          <a:p>
            <a:r>
              <a:rPr lang="en-US" sz="2200" dirty="0"/>
              <a:t>New fires can appear, old ones can be completely put out </a:t>
            </a:r>
          </a:p>
          <a:p>
            <a:r>
              <a:rPr lang="en-US" sz="2200" dirty="0"/>
              <a:t>New passengers can appear, while others can be picked up by other drivers </a:t>
            </a:r>
          </a:p>
          <a:p>
            <a:r>
              <a:rPr lang="en-US" sz="2200" dirty="0"/>
              <a:t>The goals of different teams in an organization may change over time</a:t>
            </a:r>
            <a:br>
              <a:rPr lang="en-US" sz="2200" dirty="0"/>
            </a:br>
            <a:endParaRPr lang="en-US" sz="2200" dirty="0"/>
          </a:p>
          <a:p>
            <a:pPr marL="0" indent="0">
              <a:buNone/>
            </a:pPr>
            <a:r>
              <a:rPr lang="en-US" sz="2200" dirty="0"/>
              <a:t>Source can be </a:t>
            </a:r>
            <a:r>
              <a:rPr lang="en-US" sz="2200" b="1" dirty="0" err="1"/>
              <a:t>endogeneous</a:t>
            </a:r>
            <a:r>
              <a:rPr lang="en-US" sz="2200" dirty="0"/>
              <a:t> (predictable) or </a:t>
            </a:r>
            <a:r>
              <a:rPr lang="en-US" sz="2200" b="1" dirty="0"/>
              <a:t>exogeneous</a:t>
            </a:r>
            <a:r>
              <a:rPr lang="en-US" sz="2200" dirty="0"/>
              <a:t> (unpredictable)</a:t>
            </a:r>
          </a:p>
        </p:txBody>
      </p:sp>
    </p:spTree>
    <p:extLst>
      <p:ext uri="{BB962C8B-B14F-4D97-AF65-F5344CB8AC3E}">
        <p14:creationId xmlns:p14="http://schemas.microsoft.com/office/powerpoint/2010/main" val="237164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F6620F-9FDC-1323-BC0B-A4E03B15E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C4FB84-C72E-F80F-9591-28AFA1BB2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6E5B5-AA68-60D9-6DD5-37FD89D47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Challenges of Task Openness</a:t>
            </a:r>
          </a:p>
        </p:txBody>
      </p:sp>
      <p:sp>
        <p:nvSpPr>
          <p:cNvPr id="5" name="sketch line">
            <a:extLst>
              <a:ext uri="{FF2B5EF4-FFF2-40B4-BE49-F238E27FC236}">
                <a16:creationId xmlns:a16="http://schemas.microsoft.com/office/drawing/2014/main" id="{D394F5E4-C178-E256-5095-D20C49A7C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086A4-D0F5-BCA2-77D3-97F64DEE7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Existing tasks can disappear before completed</a:t>
            </a:r>
          </a:p>
          <a:p>
            <a:pPr lvl="1"/>
            <a:r>
              <a:rPr lang="en-US" sz="1800" dirty="0"/>
              <a:t>Will I have time to get to this task before it is gone?</a:t>
            </a:r>
          </a:p>
          <a:p>
            <a:pPr lvl="1"/>
            <a:r>
              <a:rPr lang="en-US" sz="1800" dirty="0"/>
              <a:t>Am I wasting resources and time on something I cannot complete</a:t>
            </a:r>
            <a:br>
              <a:rPr lang="en-US" sz="1800" dirty="0"/>
            </a:br>
            <a:endParaRPr lang="en-US" sz="1800" dirty="0"/>
          </a:p>
          <a:p>
            <a:r>
              <a:rPr lang="en-US" sz="2200" dirty="0"/>
              <a:t>New tasks can appear during execution</a:t>
            </a:r>
          </a:p>
          <a:p>
            <a:pPr lvl="1"/>
            <a:r>
              <a:rPr lang="en-US" sz="1800" dirty="0"/>
              <a:t>How can I know that my current task is worth the resource expenditure when something new can appear at any moment?</a:t>
            </a:r>
            <a:br>
              <a:rPr lang="en-US" sz="1800" dirty="0"/>
            </a:br>
            <a:endParaRPr lang="en-US" sz="1800" dirty="0"/>
          </a:p>
          <a:p>
            <a:r>
              <a:rPr lang="en-US" sz="2200" dirty="0"/>
              <a:t>How to achieve non-myopic reasoning when tasks are unpredictable?</a:t>
            </a:r>
          </a:p>
        </p:txBody>
      </p:sp>
    </p:spTree>
    <p:extLst>
      <p:ext uri="{BB962C8B-B14F-4D97-AF65-F5344CB8AC3E}">
        <p14:creationId xmlns:p14="http://schemas.microsoft.com/office/powerpoint/2010/main" val="3231780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4DA82-C08F-E402-1FF3-3EC2BCC82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Manifestations of Task Openness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1379D-D667-F945-A01C-729ED80E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502920"/>
            <a:ext cx="7537705" cy="1463040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b="1" dirty="0"/>
              <a:t>Migration</a:t>
            </a:r>
            <a:r>
              <a:rPr lang="en-US" sz="1600" dirty="0"/>
              <a:t> – Whether tasks can change, enter, and/or eave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Residency</a:t>
            </a:r>
            <a:r>
              <a:rPr lang="en-US" sz="1600" dirty="0"/>
              <a:t> – The length of a task remaining in the environment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Magnitude</a:t>
            </a:r>
            <a:r>
              <a:rPr lang="en-US" sz="1600" dirty="0"/>
              <a:t> – The # of tasks that can change in the environment at any given time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Changes</a:t>
            </a:r>
            <a:r>
              <a:rPr lang="en-US" sz="1600" dirty="0"/>
              <a:t> – Whether the properties of the task itself changes (requirements, reward / transition functions)</a:t>
            </a:r>
          </a:p>
          <a:p>
            <a:pPr>
              <a:spcBef>
                <a:spcPts val="0"/>
              </a:spcBef>
            </a:pPr>
            <a:r>
              <a:rPr lang="en-US" sz="1600" b="1" dirty="0"/>
              <a:t>Requirements</a:t>
            </a:r>
            <a:r>
              <a:rPr lang="en-US" sz="1600" dirty="0"/>
              <a:t> – whether the requirements of a task require a specific skill or type of agent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A93B8-6F25-90B8-9B92-A1EB4C6D7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8696" y="2290936"/>
            <a:ext cx="6162415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47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2DE31-7C77-755F-27AF-451B97C6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Type Openness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978F6-166F-1BC6-9EFD-18115AE03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Agent capabilities and roles can evolve or change over time</a:t>
            </a:r>
          </a:p>
          <a:p>
            <a:r>
              <a:rPr lang="en-US" sz="2200" dirty="0"/>
              <a:t>Employees in an organization can be promoted to new roles with additional skills</a:t>
            </a:r>
          </a:p>
          <a:p>
            <a:r>
              <a:rPr lang="en-US" sz="2200" dirty="0"/>
              <a:t>Robots become degraded during execution due to environmental effects</a:t>
            </a:r>
          </a:p>
        </p:txBody>
      </p:sp>
    </p:spTree>
    <p:extLst>
      <p:ext uri="{BB962C8B-B14F-4D97-AF65-F5344CB8AC3E}">
        <p14:creationId xmlns:p14="http://schemas.microsoft.com/office/powerpoint/2010/main" val="198007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7132B5-6B17-241D-867A-F2E3EB195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661732-5905-666B-EF71-E31C6B781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81988-3978-4AA8-B7DB-235D918B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Challenges of Type Openness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FB7CAA2-35C5-AC84-BC92-6BD64F47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C8DB8-C8B1-A99F-BB38-9869F837D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Affects what tasks an agent might want to take on or which peers they want to interact with</a:t>
            </a:r>
          </a:p>
          <a:p>
            <a:pPr lvl="1"/>
            <a:r>
              <a:rPr lang="en-US" sz="1800" dirty="0"/>
              <a:t>Causes </a:t>
            </a:r>
            <a:r>
              <a:rPr lang="en-US" sz="1800" b="1" u="sng" dirty="0"/>
              <a:t>localized</a:t>
            </a:r>
            <a:r>
              <a:rPr lang="en-US" sz="1800" u="sng" dirty="0"/>
              <a:t> agent and task openness </a:t>
            </a:r>
            <a:r>
              <a:rPr lang="en-US" sz="1800" dirty="0"/>
              <a:t>within the type-changed agent’s neighborhood</a:t>
            </a:r>
            <a:br>
              <a:rPr lang="en-US" sz="1800" dirty="0"/>
            </a:br>
            <a:endParaRPr lang="en-US" sz="1800" dirty="0"/>
          </a:p>
          <a:p>
            <a:r>
              <a:rPr lang="en-US" sz="2200" dirty="0"/>
              <a:t>Can require replanning or updating learning of the agent’s own plans and the plans of its neighbors</a:t>
            </a:r>
          </a:p>
          <a:p>
            <a:pPr lvl="1"/>
            <a:r>
              <a:rPr lang="en-US" sz="1800" dirty="0"/>
              <a:t>How to achieve without pausing execution?</a:t>
            </a:r>
            <a:br>
              <a:rPr lang="en-US" sz="1800" dirty="0"/>
            </a:br>
            <a:endParaRPr lang="en-US" sz="2200" dirty="0"/>
          </a:p>
          <a:p>
            <a:r>
              <a:rPr lang="en-US" sz="2200" dirty="0"/>
              <a:t>How do we model agents with evolving types?</a:t>
            </a:r>
          </a:p>
        </p:txBody>
      </p:sp>
    </p:spTree>
    <p:extLst>
      <p:ext uri="{BB962C8B-B14F-4D97-AF65-F5344CB8AC3E}">
        <p14:creationId xmlns:p14="http://schemas.microsoft.com/office/powerpoint/2010/main" val="198736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D1CD3-5C6B-199B-1201-7A393E280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 fontScale="90000"/>
          </a:bodyPr>
          <a:lstStyle/>
          <a:p>
            <a:r>
              <a:rPr lang="en-US" sz="3700" dirty="0"/>
              <a:t>Manifestations of Type Openness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0B31E-B673-42FC-7A58-3191C9EE5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 lnSpcReduction="10000"/>
          </a:bodyPr>
          <a:lstStyle/>
          <a:p>
            <a:r>
              <a:rPr lang="en-US" sz="1800" b="1" dirty="0"/>
              <a:t>Changes</a:t>
            </a:r>
            <a:r>
              <a:rPr lang="en-US" sz="1800" dirty="0"/>
              <a:t> – changes in the set of skills, whether swapped with another agent, or chosen from a set of types</a:t>
            </a:r>
          </a:p>
          <a:p>
            <a:r>
              <a:rPr lang="en-US" sz="1800" b="1" dirty="0"/>
              <a:t>Stability</a:t>
            </a:r>
            <a:r>
              <a:rPr lang="en-US" sz="1800" dirty="0"/>
              <a:t> – The frequency of changes to an agent’s type</a:t>
            </a:r>
          </a:p>
          <a:p>
            <a:r>
              <a:rPr lang="en-US" sz="1800" b="1" dirty="0"/>
              <a:t>Magnitude</a:t>
            </a:r>
            <a:r>
              <a:rPr lang="en-US" sz="1800" dirty="0"/>
              <a:t> – The magnitude of changes to all agent types in the environment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78778C-930D-0343-1D73-FB45689C1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2319031"/>
            <a:ext cx="10917936" cy="390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75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7C48F4-920A-5D60-4350-0918315E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Implications of Openness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0D54D-1961-666B-8D50-19485A88D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r>
              <a:rPr lang="en-US" sz="1700" dirty="0"/>
              <a:t>Agents now must model</a:t>
            </a:r>
          </a:p>
          <a:p>
            <a:pPr lvl="1"/>
            <a:r>
              <a:rPr lang="en-US" sz="1700" dirty="0"/>
              <a:t>The degree or level of openness</a:t>
            </a:r>
          </a:p>
          <a:p>
            <a:pPr lvl="1"/>
            <a:r>
              <a:rPr lang="en-US" sz="1700" dirty="0"/>
              <a:t>Changing sets of agents and / or tasks</a:t>
            </a:r>
          </a:p>
          <a:p>
            <a:pPr lvl="1"/>
            <a:r>
              <a:rPr lang="en-US" sz="1700" dirty="0"/>
              <a:t>Representations of the boundaries of uncertain knowledge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9CDE38-DBD1-6F0F-EE9D-9DE8188C2F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813" t="24053" r="55202" b="15685"/>
          <a:stretch/>
        </p:blipFill>
        <p:spPr>
          <a:xfrm>
            <a:off x="1219867" y="3218973"/>
            <a:ext cx="3818191" cy="23860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A9D387-DE2F-EB0F-08C6-736CF4AD1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771" t="4893" r="1551" b="3089"/>
          <a:stretch/>
        </p:blipFill>
        <p:spPr>
          <a:xfrm>
            <a:off x="6257925" y="2596039"/>
            <a:ext cx="5000626" cy="364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74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93835D-5449-FADE-3F9A-7219E01D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Definition of Openness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EA83C1-BDFC-4BDF-364B-6FD53DDAC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b="1" dirty="0"/>
              <a:t>Open systems</a:t>
            </a:r>
            <a:r>
              <a:rPr lang="en-US" sz="2200" dirty="0"/>
              <a:t> are dynamic environments where </a:t>
            </a:r>
            <a:r>
              <a:rPr lang="en-US" sz="2200" u="sng" dirty="0"/>
              <a:t>agents, tasks, and capabilities can change over time</a:t>
            </a:r>
          </a:p>
          <a:p>
            <a:r>
              <a:rPr lang="en-US" sz="2200" dirty="0"/>
              <a:t>Open systems must handle unexpected changes in the environment</a:t>
            </a:r>
          </a:p>
          <a:p>
            <a:r>
              <a:rPr lang="en-US" sz="2200" dirty="0"/>
              <a:t>Multiple agents (possibly of different types) that interact in a shared space</a:t>
            </a:r>
          </a:p>
          <a:p>
            <a:r>
              <a:rPr lang="en-US" sz="2200" dirty="0"/>
              <a:t>Models must accommodate new agents and tasks appearing or disappearing unexpectedly</a:t>
            </a:r>
          </a:p>
        </p:txBody>
      </p:sp>
    </p:spTree>
    <p:extLst>
      <p:ext uri="{BB962C8B-B14F-4D97-AF65-F5344CB8AC3E}">
        <p14:creationId xmlns:p14="http://schemas.microsoft.com/office/powerpoint/2010/main" val="220700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35B00C-BD56-98FA-64D1-6963F2F90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Wildfire Suppression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881AE4-27FF-E02A-69EC-E7379ADFC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Wildfire suppressing agents operate in an open environment where agents use limited suppressant resources to collaboratively put out fires and periodically leave the system to recharge their suppressants.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9FE14D-B02E-EE55-034F-DB56E7D93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309" y="2290936"/>
            <a:ext cx="4949190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63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DEDD4-B1FD-713F-73EA-7DA592FF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800" dirty="0"/>
              <a:t>Openness in Wildfire Suppression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93B8-3E3F-AFA6-A423-1EE823C0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b="1" dirty="0"/>
              <a:t>Agent Openness</a:t>
            </a:r>
            <a:r>
              <a:rPr lang="en-US" sz="2200" dirty="0"/>
              <a:t>: agents can leave to recharge their suppressant</a:t>
            </a:r>
          </a:p>
          <a:p>
            <a:pPr lvl="1"/>
            <a:r>
              <a:rPr lang="en-US" sz="1800" dirty="0"/>
              <a:t>Agents are in complete control of whether they leave or remain in the environment</a:t>
            </a:r>
          </a:p>
          <a:p>
            <a:pPr lvl="1"/>
            <a:r>
              <a:rPr lang="en-US" sz="1800" dirty="0"/>
              <a:t>An agent with suppressant can choose to take a </a:t>
            </a:r>
            <a:r>
              <a:rPr lang="en-US" sz="1800" i="1" dirty="0"/>
              <a:t>noop</a:t>
            </a:r>
            <a:r>
              <a:rPr lang="en-US" sz="1800" dirty="0"/>
              <a:t> action to wait for a cooperator to return</a:t>
            </a:r>
          </a:p>
          <a:p>
            <a:pPr lvl="1"/>
            <a:r>
              <a:rPr lang="en-US" sz="1800" dirty="0"/>
              <a:t>An agent without suppressant can still choose to fight a fire (even with a heavy penalty)</a:t>
            </a:r>
          </a:p>
          <a:p>
            <a:pPr lvl="1"/>
            <a:r>
              <a:rPr lang="en-US" sz="1800" dirty="0"/>
              <a:t>Agents need to maintain a belief of the presence of each of the other agents before fighting cooperative fires</a:t>
            </a:r>
            <a:br>
              <a:rPr lang="en-US" sz="1800" dirty="0"/>
            </a:br>
            <a:endParaRPr lang="en-US" sz="1800" dirty="0"/>
          </a:p>
          <a:p>
            <a:r>
              <a:rPr lang="en-US" sz="2200" b="1" dirty="0"/>
              <a:t>Task Openness</a:t>
            </a:r>
            <a:r>
              <a:rPr lang="en-US" sz="2200" dirty="0"/>
              <a:t>: new fires can be created and must be put out; old fires can burn out</a:t>
            </a:r>
          </a:p>
        </p:txBody>
      </p:sp>
    </p:spTree>
    <p:extLst>
      <p:ext uri="{BB962C8B-B14F-4D97-AF65-F5344CB8AC3E}">
        <p14:creationId xmlns:p14="http://schemas.microsoft.com/office/powerpoint/2010/main" val="1439609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BE086-8F75-AE98-BE4F-39D1F6D1F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dirty="0"/>
              <a:t>Cybersecurity</a:t>
            </a:r>
            <a:br>
              <a:rPr lang="en-US" dirty="0"/>
            </a:br>
            <a:r>
              <a:rPr lang="en-US" dirty="0"/>
              <a:t>Defense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A572C0-2E35-2FFE-B36A-A6E9DBDF9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Network cyberdefense agents operate in environments where a stochastic set of attackers frequently launch attacks on subnets in a computer network then disappear to infect the subnet and avoid detection.</a:t>
            </a:r>
          </a:p>
        </p:txBody>
      </p:sp>
      <p:pic>
        <p:nvPicPr>
          <p:cNvPr id="5" name="Content Placeholder 4" descr="A diagram of a network of people&#10;&#10;Description automatically generated">
            <a:extLst>
              <a:ext uri="{FF2B5EF4-FFF2-40B4-BE49-F238E27FC236}">
                <a16:creationId xmlns:a16="http://schemas.microsoft.com/office/drawing/2014/main" id="{D2DEE465-DE8C-52D0-41A5-CDAA3DCEE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444" y="2290936"/>
            <a:ext cx="6598920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50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4DEDD4-B1FD-713F-73EA-7DA592FF5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dirty="0"/>
              <a:t>Openness in Cybersecurity Defense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393B8-3E3F-AFA6-A423-1EE823C03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b="1" dirty="0"/>
              <a:t>Agent Openness</a:t>
            </a:r>
            <a:r>
              <a:rPr lang="en-US" sz="2200" dirty="0"/>
              <a:t>: agents are randomly pulled out of the environment; attackers can leave and attack vulnerable nodes elsewhere</a:t>
            </a:r>
          </a:p>
          <a:p>
            <a:pPr lvl="1"/>
            <a:r>
              <a:rPr lang="en-US" sz="1800" dirty="0"/>
              <a:t>Directed graph complicates navigation between the nodes</a:t>
            </a:r>
          </a:p>
          <a:p>
            <a:pPr lvl="1"/>
            <a:r>
              <a:rPr lang="en-US" sz="1800" dirty="0"/>
              <a:t>Attackers can leave and reappear elsewhere</a:t>
            </a:r>
          </a:p>
          <a:p>
            <a:pPr lvl="1"/>
            <a:r>
              <a:rPr lang="en-US" sz="1800" dirty="0"/>
              <a:t>Defenders can be taken offline and be unable to navigate to certain nodes</a:t>
            </a:r>
            <a:br>
              <a:rPr lang="en-US" sz="1800" dirty="0"/>
            </a:br>
            <a:endParaRPr lang="en-US" sz="1800" dirty="0"/>
          </a:p>
          <a:p>
            <a:r>
              <a:rPr lang="en-US" sz="2200" b="1" dirty="0"/>
              <a:t>Type Openness</a:t>
            </a:r>
            <a:r>
              <a:rPr lang="en-US" sz="2200" dirty="0"/>
              <a:t>: defenders gain new privileges and can perform more complicated defense operations</a:t>
            </a:r>
          </a:p>
        </p:txBody>
      </p:sp>
    </p:spTree>
    <p:extLst>
      <p:ext uri="{BB962C8B-B14F-4D97-AF65-F5344CB8AC3E}">
        <p14:creationId xmlns:p14="http://schemas.microsoft.com/office/powerpoint/2010/main" val="3505332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3FB151-7369-FD6E-8737-1C8555B7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Autonomous Rideshare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3D6FE-0844-D507-4948-83D84A252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Autonomous cars (driver agents) operate in a city to service human passengers (tasks), competing for fares while cooperating to make sure all passengers reach their destinations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AD657-E5F0-3B39-9DEC-851A2CEDC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086" y="2290936"/>
            <a:ext cx="6021827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59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A95917-A920-36B3-ED84-267572DE2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66F025-E61B-AEC1-C228-35F8DA703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1411C-0E9F-CECE-A1FC-D3C87377A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dirty="0"/>
              <a:t>Openness in Autonomous Rideshare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9693529-8A26-8B13-6ACE-5FC4FD06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BA52-BA83-0394-4F42-9A2AE4FA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b="1" dirty="0"/>
              <a:t>Agent Openness:</a:t>
            </a:r>
            <a:r>
              <a:rPr lang="en-US" sz="2200" dirty="0"/>
              <a:t> cars temporarily leave the system to refuel (gas or battery charge) or because their owner needs to use the car for their own transportation</a:t>
            </a:r>
            <a:br>
              <a:rPr lang="en-US" sz="2200" dirty="0"/>
            </a:br>
            <a:endParaRPr lang="en-US" sz="2200" b="1" dirty="0"/>
          </a:p>
          <a:p>
            <a:r>
              <a:rPr lang="en-US" sz="2200" b="1" dirty="0"/>
              <a:t>Task Openness</a:t>
            </a:r>
            <a:r>
              <a:rPr lang="en-US" sz="2200" dirty="0"/>
              <a:t>: new passengers enter the environment dynamically both predictably (e.g., after work, after entertainment events) and unpredictably (e.g., needing a sudden ride)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987865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12C2B5-D6BA-9F7C-C577-664E51690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Business Organization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BAB974F-F977-988A-B8E0-B6289EEB1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200" dirty="0"/>
              <a:t>The organization domain models its decision making in a typical business organization featuring a mix of cooperation towards overall benefit and competition for a shared bonus pool.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07495F-AB93-DBC3-71F5-EB7CD57E5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62" y="2290936"/>
            <a:ext cx="10217683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86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C698A8-C96F-74A4-178C-D11ED297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800" dirty="0"/>
              <a:t>Openness in </a:t>
            </a:r>
            <a:br>
              <a:rPr lang="en-US" sz="4800" dirty="0"/>
            </a:br>
            <a:r>
              <a:rPr lang="en-US" sz="4800" dirty="0"/>
              <a:t>Business Organization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D2F01-8219-4D5F-B8D2-2766A6FB4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 lnSpcReduction="10000"/>
          </a:bodyPr>
          <a:lstStyle/>
          <a:p>
            <a:endParaRPr lang="en-US" sz="2200" dirty="0"/>
          </a:p>
          <a:p>
            <a:r>
              <a:rPr lang="en-US" sz="2200" b="1" dirty="0"/>
              <a:t>Agent Openness</a:t>
            </a:r>
            <a:r>
              <a:rPr lang="en-US" sz="2200" dirty="0"/>
              <a:t>: agents can be hired and fired; or quit</a:t>
            </a:r>
          </a:p>
          <a:p>
            <a:pPr lvl="1"/>
            <a:r>
              <a:rPr lang="en-US" sz="1800" dirty="0"/>
              <a:t>Internal agents fully control the system openness</a:t>
            </a:r>
          </a:p>
          <a:p>
            <a:pPr lvl="1"/>
            <a:r>
              <a:rPr lang="en-US" sz="1800" dirty="0"/>
              <a:t>Agents can leave for retirement or job-hopping</a:t>
            </a:r>
          </a:p>
          <a:p>
            <a:pPr lvl="1"/>
            <a:r>
              <a:rPr lang="en-US" sz="1800" dirty="0"/>
              <a:t>Agents can be forced to leave</a:t>
            </a:r>
          </a:p>
          <a:p>
            <a:pPr lvl="1"/>
            <a:r>
              <a:rPr lang="en-US" sz="1800" dirty="0"/>
              <a:t>New agents are hired to fill job vacancies</a:t>
            </a:r>
            <a:br>
              <a:rPr lang="en-US" sz="1800" dirty="0"/>
            </a:br>
            <a:endParaRPr lang="en-US" sz="1800" dirty="0"/>
          </a:p>
          <a:p>
            <a:r>
              <a:rPr lang="en-US" sz="2200" b="1" dirty="0"/>
              <a:t>Task Openness</a:t>
            </a:r>
            <a:r>
              <a:rPr lang="en-US" sz="2200" dirty="0"/>
              <a:t>: the objectives of the company change over time, resulting in new products being created and old products being discontinued</a:t>
            </a:r>
            <a:br>
              <a:rPr lang="en-US" sz="2200" dirty="0"/>
            </a:br>
            <a:endParaRPr lang="en-US" sz="2200" dirty="0"/>
          </a:p>
          <a:p>
            <a:r>
              <a:rPr lang="en-US" sz="2200" b="1" dirty="0"/>
              <a:t>Type Openness</a:t>
            </a:r>
            <a:r>
              <a:rPr lang="en-US" sz="2200" dirty="0"/>
              <a:t>: workers move between teams, changing roles in the organization; individuals are promoted and gain new responsibilities and capabilities</a:t>
            </a:r>
          </a:p>
        </p:txBody>
      </p:sp>
    </p:spTree>
    <p:extLst>
      <p:ext uri="{BB962C8B-B14F-4D97-AF65-F5344CB8AC3E}">
        <p14:creationId xmlns:p14="http://schemas.microsoft.com/office/powerpoint/2010/main" val="3713986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4A8BE8-A47E-494A-E4D9-B2C5B835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/>
              <a:t>Compare and Contrast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371D170-70BB-72FE-E06E-5DD29F9D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36" y="3492709"/>
            <a:ext cx="10917936" cy="155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98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41F96-A831-BA82-E3B7-C7D2D6EA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Exercise 1: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BFD1-4B83-DCB6-A8BE-E494C83C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As a group, identify and describe a real-world domain:</a:t>
            </a:r>
          </a:p>
          <a:p>
            <a:r>
              <a:rPr lang="en-US" sz="2400" dirty="0"/>
              <a:t>What/who are the agents?</a:t>
            </a:r>
          </a:p>
          <a:p>
            <a:r>
              <a:rPr lang="en-US" sz="2400" dirty="0"/>
              <a:t>What are the tasks?</a:t>
            </a:r>
          </a:p>
          <a:p>
            <a:r>
              <a:rPr lang="en-US" sz="2400" dirty="0"/>
              <a:t>What are the decisions/actions that the agents have to make?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62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195BA-7106-2D4C-100E-7B7F509C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Importance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82F80-C664-91C3-7B4E-EFE025401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Much better representation for real-world scenarios</a:t>
            </a:r>
          </a:p>
          <a:p>
            <a:pPr lvl="1"/>
            <a:r>
              <a:rPr lang="en-US" sz="2200" dirty="0"/>
              <a:t>Firefighters should be able to adapt to other units joining and leaving the effort</a:t>
            </a:r>
          </a:p>
          <a:p>
            <a:pPr lvl="1"/>
            <a:r>
              <a:rPr lang="en-US" sz="2200" dirty="0"/>
              <a:t>Team members should be able to adapt to the overall goals of the team changing</a:t>
            </a:r>
          </a:p>
          <a:p>
            <a:pPr lvl="1"/>
            <a:r>
              <a:rPr lang="en-US" sz="2200" dirty="0"/>
              <a:t>Robots should be able to adapt to new roles during a mission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Common in applications such as emergency response, collaborative robotics, and smart grids</a:t>
            </a:r>
          </a:p>
        </p:txBody>
      </p:sp>
    </p:spTree>
    <p:extLst>
      <p:ext uri="{BB962C8B-B14F-4D97-AF65-F5344CB8AC3E}">
        <p14:creationId xmlns:p14="http://schemas.microsoft.com/office/powerpoint/2010/main" val="2960245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41F96-A831-BA82-E3B7-C7D2D6EA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Exercise 1: Part 2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2BFD1-4B83-DCB6-A8BE-E494C83CB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Discuss the types of openness that might manifest in the domain:</a:t>
            </a:r>
          </a:p>
          <a:p>
            <a:r>
              <a:rPr lang="en-US" sz="2400" dirty="0"/>
              <a:t>Is there agent openness in the domain?</a:t>
            </a:r>
          </a:p>
          <a:p>
            <a:r>
              <a:rPr lang="en-US" sz="2400" dirty="0"/>
              <a:t>Is there task openness in the domain?</a:t>
            </a:r>
          </a:p>
          <a:p>
            <a:r>
              <a:rPr lang="en-US" sz="2400" dirty="0"/>
              <a:t>Is there type openness in the domain?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74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DBF75-8779-23FD-0104-4A01824E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Exercise 1: Part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86272-DAD8-4580-293D-908E7C9F6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Switch domains with another group, review their domain and openness, and identify if there are other ways that openness might manifest in that domain.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513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FC0D5-6B85-BF6F-50B7-7D4BFD30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Challenges in Open Environments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19EB7-519E-B0D9-B0E6-0BC7EEE55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Increased uncertainty</a:t>
            </a:r>
          </a:p>
          <a:p>
            <a:pPr lvl="1"/>
            <a:r>
              <a:rPr lang="en-US" sz="2200" dirty="0"/>
              <a:t>Unpredictability in future states and decisions</a:t>
            </a:r>
          </a:p>
          <a:p>
            <a:pPr lvl="1"/>
            <a:r>
              <a:rPr lang="en-US" sz="2200" dirty="0"/>
              <a:t>Systems must be robust against these uncertainties to make reliable decisions</a:t>
            </a:r>
          </a:p>
          <a:p>
            <a:pPr lvl="1"/>
            <a:r>
              <a:rPr lang="en-US" sz="2200" dirty="0"/>
              <a:t>Less certainty in transition probabilities due to the presence / absence of agents</a:t>
            </a:r>
          </a:p>
          <a:p>
            <a:r>
              <a:rPr lang="en-US" sz="2200" dirty="0"/>
              <a:t>Computational complexity</a:t>
            </a:r>
          </a:p>
          <a:p>
            <a:pPr lvl="1"/>
            <a:r>
              <a:rPr lang="en-US" sz="2200" dirty="0"/>
              <a:t>Dynamism increases reasoning and planning complexity</a:t>
            </a:r>
          </a:p>
          <a:p>
            <a:r>
              <a:rPr lang="en-US" sz="2200" dirty="0"/>
              <a:t>Reasoning challenges</a:t>
            </a:r>
          </a:p>
          <a:p>
            <a:pPr lvl="1"/>
            <a:r>
              <a:rPr lang="en-US" sz="2200" dirty="0"/>
              <a:t>Prediction actions of new agents that are dynamic creates problems in accurate modeling</a:t>
            </a:r>
          </a:p>
        </p:txBody>
      </p:sp>
    </p:spTree>
    <p:extLst>
      <p:ext uri="{BB962C8B-B14F-4D97-AF65-F5344CB8AC3E}">
        <p14:creationId xmlns:p14="http://schemas.microsoft.com/office/powerpoint/2010/main" val="1896455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412D4-C045-EEA7-02D6-15BAB30C3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Opportunities in Open Environments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6EA9D-199F-A9C6-1F5D-A303658D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Potential for systems to become more adaptive and resilient</a:t>
            </a:r>
          </a:p>
          <a:p>
            <a:pPr lvl="1"/>
            <a:r>
              <a:rPr lang="en-US" sz="2200" dirty="0"/>
              <a:t>Systems can adjust to new agents and still perform tasks in dynamic settings</a:t>
            </a:r>
          </a:p>
          <a:p>
            <a:r>
              <a:rPr lang="en-US" sz="2200" dirty="0"/>
              <a:t>Development of solutions to dynamic challenges</a:t>
            </a:r>
          </a:p>
          <a:p>
            <a:pPr lvl="1"/>
            <a:r>
              <a:rPr lang="en-US" sz="2200" dirty="0"/>
              <a:t>Potential for efficient management of large numbers of more specialized agents to perform tasks</a:t>
            </a:r>
          </a:p>
        </p:txBody>
      </p:sp>
    </p:spTree>
    <p:extLst>
      <p:ext uri="{BB962C8B-B14F-4D97-AF65-F5344CB8AC3E}">
        <p14:creationId xmlns:p14="http://schemas.microsoft.com/office/powerpoint/2010/main" val="41646444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580530-204D-D761-6E4E-2F4B05CF4870}"/>
              </a:ext>
            </a:extLst>
          </p:cNvPr>
          <p:cNvSpPr txBox="1"/>
          <p:nvPr/>
        </p:nvSpPr>
        <p:spPr>
          <a:xfrm>
            <a:off x="3345727" y="2352907"/>
            <a:ext cx="5500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/>
              <a:t>Intermission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4A054-5EE7-1F82-2309-71C6EC900684}"/>
              </a:ext>
            </a:extLst>
          </p:cNvPr>
          <p:cNvSpPr txBox="1"/>
          <p:nvPr/>
        </p:nvSpPr>
        <p:spPr>
          <a:xfrm>
            <a:off x="3865356" y="4042317"/>
            <a:ext cx="4461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15 minute break</a:t>
            </a:r>
          </a:p>
        </p:txBody>
      </p:sp>
    </p:spTree>
    <p:extLst>
      <p:ext uri="{BB962C8B-B14F-4D97-AF65-F5344CB8AC3E}">
        <p14:creationId xmlns:p14="http://schemas.microsoft.com/office/powerpoint/2010/main" val="9312197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B987BB-A989-0227-A106-136632771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55758AC-9BB7-B1AF-E75B-7958998D5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8800C-6DB4-1E48-E724-3B8D7D78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Outline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199C87A2-09E7-178E-3691-05A8FD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687CD-C66D-8EE5-B8C8-7478D5069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928616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1: Introduction to Open Agent Systems [60 min]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Types and Sources of Openness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Challenges caused by Openness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Example Applications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/>
              <a:t>Topic 2: Multiagent Reasoning in OASYS [60 min]</a:t>
            </a:r>
          </a:p>
          <a:p>
            <a:pPr lvl="1"/>
            <a:r>
              <a:rPr lang="en-US" sz="1800" dirty="0"/>
              <a:t>Origins of OASYS</a:t>
            </a:r>
          </a:p>
          <a:p>
            <a:pPr lvl="1"/>
            <a:r>
              <a:rPr lang="en-US" sz="1800" dirty="0"/>
              <a:t>Background: (Multiagent) Markov Decision Processes</a:t>
            </a:r>
          </a:p>
          <a:p>
            <a:pPr lvl="1"/>
            <a:r>
              <a:rPr lang="en-US" sz="1800" dirty="0"/>
              <a:t>Planning and Reinforcement Learning Solutions</a:t>
            </a:r>
            <a:br>
              <a:rPr lang="en-US" sz="1800" dirty="0"/>
            </a:br>
            <a:endParaRPr lang="en-US" sz="1800" dirty="0"/>
          </a:p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3: Emerging and Future Research in OASYS [45 min]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Addressing scalability to many-agent systems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Focusing on Task and Type Openness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Human-AI Interactions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4: MOASEI Competition and Community Discussion [30 min]</a:t>
            </a:r>
          </a:p>
          <a:p>
            <a:pPr lvl="1"/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59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3AF13-2B11-6D7D-DA80-39136968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9D1A5D8-9B5C-69A5-CBEF-73D7DBF074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96784E-68B4-683D-89AA-1CD29EAC1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Origins of Open Agent Systems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CB6F5614-7B88-47AB-572C-873BF5C0F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A2D4-F38E-2A88-A2D5-D4526C5A0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2901"/>
            <a:ext cx="10515600" cy="4225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Software Infrastructure</a:t>
            </a:r>
          </a:p>
          <a:p>
            <a:r>
              <a:rPr lang="en-US" sz="2400" dirty="0" err="1"/>
              <a:t>Shehory</a:t>
            </a:r>
            <a:r>
              <a:rPr lang="en-US" sz="2400" dirty="0"/>
              <a:t> (2000): defined openness as agents joining and leaving the system, often in dynamic ways </a:t>
            </a:r>
            <a:r>
              <a:rPr lang="en-US" sz="2400" u="sng" dirty="0"/>
              <a:t>without global notification</a:t>
            </a:r>
            <a:br>
              <a:rPr lang="en-US" sz="2400" u="sng" dirty="0"/>
            </a:br>
            <a:endParaRPr lang="en-US" sz="2400" dirty="0"/>
          </a:p>
          <a:p>
            <a:r>
              <a:rPr lang="en-US" sz="2400" dirty="0" err="1"/>
              <a:t>Calmet</a:t>
            </a:r>
            <a:r>
              <a:rPr lang="en-US" sz="2400" dirty="0"/>
              <a:t> (2004): open society allows new agents to join </a:t>
            </a:r>
            <a:r>
              <a:rPr lang="en-US" sz="2400" u="sng" dirty="0"/>
              <a:t>without definite goals</a:t>
            </a:r>
            <a:br>
              <a:rPr lang="en-US" sz="2400" u="sng" dirty="0"/>
            </a:br>
            <a:endParaRPr lang="en-US" sz="2400" dirty="0"/>
          </a:p>
          <a:p>
            <a:r>
              <a:rPr lang="en-US" sz="2400" dirty="0" err="1"/>
              <a:t>Jamroga</a:t>
            </a:r>
            <a:r>
              <a:rPr lang="en-US" sz="2400" dirty="0"/>
              <a:t>, </a:t>
            </a:r>
            <a:r>
              <a:rPr lang="en-US" sz="2400" dirty="0" err="1"/>
              <a:t>Meski</a:t>
            </a:r>
            <a:r>
              <a:rPr lang="en-US" sz="2400" dirty="0"/>
              <a:t>, &amp; </a:t>
            </a:r>
            <a:r>
              <a:rPr lang="en-US" sz="2400" dirty="0" err="1"/>
              <a:t>Szreter</a:t>
            </a:r>
            <a:r>
              <a:rPr lang="en-US" sz="2400" dirty="0"/>
              <a:t> (2013): </a:t>
            </a:r>
            <a:r>
              <a:rPr lang="en-US" sz="2400" u="sng" dirty="0"/>
              <a:t>degree of openness</a:t>
            </a:r>
            <a:r>
              <a:rPr lang="en-US" sz="2400" dirty="0"/>
              <a:t> is the complexity of minimal changes needed to add or remove an agent from the system</a:t>
            </a:r>
          </a:p>
        </p:txBody>
      </p:sp>
    </p:spTree>
    <p:extLst>
      <p:ext uri="{BB962C8B-B14F-4D97-AF65-F5344CB8AC3E}">
        <p14:creationId xmlns:p14="http://schemas.microsoft.com/office/powerpoint/2010/main" val="34837153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E0B8E-78F7-E33E-A3C5-E3CD3574C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87B9AA-B5ED-02A2-BAE9-CE3AB27E0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66F1A0-45B5-74F5-190F-C6C599A86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Origins of Open Agent Systems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4EE278C4-3E9C-C70C-AA79-1D289CA51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4ECD-433E-A9DC-3D47-615345BD1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8641"/>
            <a:ext cx="10515600" cy="40193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Trust and Reputation Systems</a:t>
            </a:r>
          </a:p>
          <a:p>
            <a:r>
              <a:rPr lang="en-US" sz="2200" dirty="0"/>
              <a:t>Huynh, Jennings, &amp; Shadbolt (2006): study how to </a:t>
            </a:r>
            <a:r>
              <a:rPr lang="en-US" sz="2200" u="sng" dirty="0"/>
              <a:t>model trust</a:t>
            </a:r>
            <a:r>
              <a:rPr lang="en-US" sz="2200" dirty="0"/>
              <a:t> in open MAS where the set of agents change over time</a:t>
            </a:r>
          </a:p>
          <a:p>
            <a:endParaRPr lang="en-US" sz="2200" dirty="0"/>
          </a:p>
          <a:p>
            <a:r>
              <a:rPr lang="en-US" sz="2200" dirty="0" err="1"/>
              <a:t>Pinoyl</a:t>
            </a:r>
            <a:r>
              <a:rPr lang="en-US" sz="2200" dirty="0"/>
              <a:t> &amp; Sabater-Mir (2011): how to </a:t>
            </a:r>
            <a:r>
              <a:rPr lang="en-US" sz="2200" u="sng" dirty="0"/>
              <a:t>control interactions</a:t>
            </a:r>
            <a:r>
              <a:rPr lang="en-US" sz="2200" dirty="0"/>
              <a:t> between agents to find trustworthy partners in open systems where agents come and go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47929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9201F3-5193-B9C2-E31B-968BCBC18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52FA705-22D0-EA99-4685-F848A927AE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D48D4E-8526-8B9F-D47B-A10EB85B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Origins of Open Agent Systems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02DA208C-8B9C-FBB1-85D0-741DB1FDB2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5E3D0-76E7-736D-FCD1-486D6E174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1713"/>
            <a:ext cx="10515600" cy="4586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/>
              <a:t>Decision Making</a:t>
            </a:r>
          </a:p>
          <a:p>
            <a:r>
              <a:rPr lang="en-US" sz="2200" dirty="0" err="1"/>
              <a:t>Jumadinova</a:t>
            </a:r>
            <a:r>
              <a:rPr lang="en-US" sz="2200" dirty="0"/>
              <a:t> </a:t>
            </a:r>
            <a:r>
              <a:rPr lang="en-US" sz="2200" i="1" dirty="0"/>
              <a:t>et al</a:t>
            </a:r>
            <a:r>
              <a:rPr lang="en-US" sz="2200" dirty="0"/>
              <a:t>. (2014): modeled the </a:t>
            </a:r>
            <a:r>
              <a:rPr lang="en-US" sz="2200" u="sng" dirty="0"/>
              <a:t>rates at which</a:t>
            </a:r>
            <a:r>
              <a:rPr lang="en-US" sz="2200" b="1" dirty="0"/>
              <a:t> </a:t>
            </a:r>
            <a:r>
              <a:rPr lang="en-US" sz="2200" dirty="0"/>
              <a:t>agents and tasks join and leave the environment when deciding which tasks to bid on in a contract-net protocol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Chen </a:t>
            </a:r>
            <a:r>
              <a:rPr lang="en-US" sz="2200" i="1" dirty="0"/>
              <a:t>et al</a:t>
            </a:r>
            <a:r>
              <a:rPr lang="en-US" sz="2200" dirty="0"/>
              <a:t>. (2015): considered agent and task openness to </a:t>
            </a:r>
            <a:r>
              <a:rPr lang="en-US" sz="2200" b="1" dirty="0"/>
              <a:t>ad hoc environments </a:t>
            </a:r>
            <a:r>
              <a:rPr lang="en-US" sz="2200" dirty="0"/>
              <a:t>(Stone et al., 2010) where agents must interact with others with </a:t>
            </a:r>
            <a:r>
              <a:rPr lang="en-US" sz="2200" u="sng" dirty="0"/>
              <a:t>no opportunity for prior coordination or communication</a:t>
            </a:r>
            <a:br>
              <a:rPr lang="en-US" sz="2200" u="sng" dirty="0"/>
            </a:br>
            <a:endParaRPr lang="en-US" sz="2200" u="sng" dirty="0"/>
          </a:p>
          <a:p>
            <a:r>
              <a:rPr lang="en-US" sz="2200" dirty="0"/>
              <a:t>Chen, Eck, &amp; Soh (2016): extended agent and task openness to </a:t>
            </a:r>
            <a:r>
              <a:rPr lang="en-US" sz="2200" b="1" dirty="0"/>
              <a:t>human collaborative task assignment</a:t>
            </a:r>
            <a:r>
              <a:rPr lang="en-US" sz="2200" dirty="0"/>
              <a:t> for supporting the gig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06281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04E1A0-FF47-E26A-4210-DF194D50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E54021-D123-B8F4-600E-434B57FB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08EBC-CDDD-4F67-B9E7-318A0ADF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Markov Decision Processes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76F70AA6-5844-26AD-F1B3-1A28D3A25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3CB4A2A-21E4-0674-684A-36494E56A5B6}"/>
              </a:ext>
            </a:extLst>
          </p:cNvPr>
          <p:cNvSpPr/>
          <p:nvPr/>
        </p:nvSpPr>
        <p:spPr>
          <a:xfrm>
            <a:off x="5150069" y="3429000"/>
            <a:ext cx="1860331" cy="8276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Agent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0FB941AF-58A3-68E4-C313-61A43D285A30}"/>
              </a:ext>
            </a:extLst>
          </p:cNvPr>
          <p:cNvSpPr/>
          <p:nvPr/>
        </p:nvSpPr>
        <p:spPr>
          <a:xfrm>
            <a:off x="8944304" y="2896914"/>
            <a:ext cx="2932386" cy="189186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Environment</a:t>
            </a:r>
          </a:p>
        </p:txBody>
      </p: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EDBCCB55-CF30-73DE-1151-27C88EF73D66}"/>
              </a:ext>
            </a:extLst>
          </p:cNvPr>
          <p:cNvCxnSpPr>
            <a:stCxn id="7" idx="3"/>
            <a:endCxn id="6" idx="0"/>
          </p:cNvCxnSpPr>
          <p:nvPr/>
        </p:nvCxnSpPr>
        <p:spPr>
          <a:xfrm rot="16200000" flipH="1" flipV="1">
            <a:off x="8033407" y="1051910"/>
            <a:ext cx="423917" cy="4330262"/>
          </a:xfrm>
          <a:prstGeom prst="curvedConnector3">
            <a:avLst>
              <a:gd name="adj1" fmla="val -141426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69C52B13-A312-9E14-EA4C-F07B3ADDB0F4}"/>
              </a:ext>
            </a:extLst>
          </p:cNvPr>
          <p:cNvCxnSpPr>
            <a:cxnSpLocks/>
            <a:stCxn id="6" idx="4"/>
            <a:endCxn id="7" idx="1"/>
          </p:cNvCxnSpPr>
          <p:nvPr/>
        </p:nvCxnSpPr>
        <p:spPr>
          <a:xfrm rot="16200000" flipH="1">
            <a:off x="7980330" y="2356595"/>
            <a:ext cx="530072" cy="4330262"/>
          </a:xfrm>
          <a:prstGeom prst="curvedConnector3">
            <a:avLst>
              <a:gd name="adj1" fmla="val 236698"/>
            </a:avLst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32E4D2-FA19-0C21-9645-9B30A9E53FFD}"/>
              </a:ext>
            </a:extLst>
          </p:cNvPr>
          <p:cNvSpPr txBox="1"/>
          <p:nvPr/>
        </p:nvSpPr>
        <p:spPr>
          <a:xfrm>
            <a:off x="7030960" y="1929072"/>
            <a:ext cx="2106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Sensing/Rewards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E751C1-3A3B-FD65-FBAD-62CBC4085EA9}"/>
              </a:ext>
            </a:extLst>
          </p:cNvPr>
          <p:cNvSpPr txBox="1"/>
          <p:nvPr/>
        </p:nvSpPr>
        <p:spPr>
          <a:xfrm>
            <a:off x="7804813" y="5629724"/>
            <a:ext cx="10214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19190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5E9833-75AD-FF12-9931-AD7C03737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EEEA17E7-1F66-835A-C76C-27D5FD361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E0A37F-BECC-52EA-20B4-5BB09E310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400" dirty="0"/>
              <a:t>Tutorial</a:t>
            </a:r>
            <a:br>
              <a:rPr lang="en-US" sz="5400" dirty="0"/>
            </a:br>
            <a:r>
              <a:rPr lang="en-US" sz="5400" dirty="0"/>
              <a:t>Motivation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034FEEF5-F888-132D-A3D7-BD2DE6124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22D83-59BF-59D4-AA04-48DEA6748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Explore challenging environmental complexities causing uncertainty in real-world applications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dirty="0"/>
              <a:t>Discuss state-of-the-art solutions to decision making in when the sets of agents, tasks, and/or capabilities change over time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Consider emerging avenues of future research for enhancing decision-making in critical domains</a:t>
            </a:r>
          </a:p>
        </p:txBody>
      </p:sp>
    </p:spTree>
    <p:extLst>
      <p:ext uri="{BB962C8B-B14F-4D97-AF65-F5344CB8AC3E}">
        <p14:creationId xmlns:p14="http://schemas.microsoft.com/office/powerpoint/2010/main" val="610579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8FF382-CA65-32FB-83CA-C33C657A4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C70DD0-98C2-1142-63AF-635C74C58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FE9AB-82B1-FECA-A5DD-0ABA290D9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Markov Decision Processes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A81B4119-66DE-C34B-685C-FFD3DC94A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59D1A-0C59-C6FF-777A-D8198D26BC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MDP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: set of </a:t>
                </a:r>
                <a:r>
                  <a:rPr lang="en-US" sz="2200" b="1" dirty="0"/>
                  <a:t>states</a:t>
                </a:r>
                <a:r>
                  <a:rPr lang="en-US" sz="2200" dirty="0"/>
                  <a:t> of the environment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: set of </a:t>
                </a:r>
                <a:r>
                  <a:rPr lang="en-US" sz="2200" b="1" dirty="0"/>
                  <a:t>actions</a:t>
                </a:r>
                <a:r>
                  <a:rPr lang="en-US" sz="2200" dirty="0"/>
                  <a:t> an agent can take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: </a:t>
                </a:r>
                <a:r>
                  <a:rPr lang="en-US" sz="2200" b="1" dirty="0"/>
                  <a:t>transition</a:t>
                </a:r>
                <a:r>
                  <a:rPr lang="en-US" sz="2200" dirty="0"/>
                  <a:t> probability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the probability that the state transitions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 when the agent takes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/>
                  <a:t>: </a:t>
                </a:r>
                <a:r>
                  <a:rPr lang="en-US" sz="2200" b="1" dirty="0"/>
                  <a:t>reward</a:t>
                </a:r>
                <a:r>
                  <a:rPr lang="en-US" sz="2200" dirty="0"/>
                  <a:t>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is the real-valued reward that the agent receives for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in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200" dirty="0"/>
                  <a:t>: </a:t>
                </a:r>
                <a:r>
                  <a:rPr lang="en-US" sz="2200" b="1" dirty="0"/>
                  <a:t>discount factor</a:t>
                </a:r>
                <a:r>
                  <a:rPr lang="en-US" sz="2200" dirty="0"/>
                  <a:t> for accumulating rewards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C59D1A-0C59-C6FF-777A-D8198D26B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  <a:blipFill>
                <a:blip r:embed="rId2"/>
                <a:stretch>
                  <a:fillRect l="-1426" r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9418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F8834D-ECC0-8959-A5C2-CE70D7E31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283F316-DD21-4D61-1BF3-11E4421F7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09D00-280E-2841-00BB-D64F93F4D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Markov Decision Processes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E3A22704-27C2-CF97-AF02-8DAB7EE1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A304F-979D-82A2-7B53-BCE1F7ED2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(Single Agent) Wildfire Suppression: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200" dirty="0"/>
                  <a:t>: set of all combination of fire intensities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: one action per neighboring fire + </a:t>
                </a:r>
                <a:r>
                  <a:rPr lang="en-US" sz="2200" dirty="0" err="1"/>
                  <a:t>noop</a:t>
                </a:r>
                <a:r>
                  <a:rPr lang="en-US" sz="2200" dirty="0"/>
                  <a:t> action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: probabilities of fire intensity changes</a:t>
                </a:r>
              </a:p>
              <a:p>
                <a:pPr lvl="1"/>
                <a:r>
                  <a:rPr lang="en-US" sz="2000" dirty="0"/>
                  <a:t>Fighting a fire likely decreases its intensity</a:t>
                </a:r>
              </a:p>
              <a:p>
                <a:pPr lvl="1"/>
                <a:r>
                  <a:rPr lang="en-US" sz="2000" dirty="0"/>
                  <a:t>Ignoring a fire likely increases its intensity</a:t>
                </a:r>
              </a:p>
              <a:p>
                <a:pPr lvl="1"/>
                <a:r>
                  <a:rPr lang="en-US" sz="2000" dirty="0"/>
                  <a:t>New fires start randomly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/>
                  <a:t>: rewards for fighting fires</a:t>
                </a:r>
              </a:p>
              <a:p>
                <a:pPr lvl="1"/>
                <a:r>
                  <a:rPr lang="en-US" sz="2000" dirty="0"/>
                  <a:t>Large reward for putting out a fire</a:t>
                </a:r>
              </a:p>
              <a:p>
                <a:pPr lvl="1"/>
                <a:r>
                  <a:rPr lang="en-US" sz="2000" dirty="0"/>
                  <a:t>Large penalty for a fire burning out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A304F-979D-82A2-7B53-BCE1F7ED2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  <a:blipFill>
                <a:blip r:embed="rId2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317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BF8D1E-991F-D30F-F975-C963024D6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4F8DC60-79E4-A37C-8597-CF9CD7CDE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15DBC-6F63-06AF-4B4F-A976B4DDE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Bellman Equations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B3C84F5B-3FD4-20D5-EBC7-445F2D863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31795-4404-8590-DD53-73A7D01967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6418" y="128588"/>
                <a:ext cx="7025958" cy="6729411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Agent’s </a:t>
                </a:r>
                <a:r>
                  <a:rPr lang="en-US" sz="2400" b="1" dirty="0"/>
                  <a:t>goal</a:t>
                </a:r>
                <a:r>
                  <a:rPr lang="en-US" sz="2400" dirty="0"/>
                  <a:t> is to maximize its </a:t>
                </a:r>
                <a:r>
                  <a:rPr lang="en-US" sz="2400" u="sng" dirty="0"/>
                  <a:t>discounted cumulative rewards</a:t>
                </a:r>
                <a:r>
                  <a:rPr lang="en-US" sz="2400" dirty="0"/>
                  <a:t>:</a:t>
                </a:r>
                <a:br>
                  <a:rPr lang="en-US" sz="2400" dirty="0"/>
                </a:b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br>
                  <a:rPr lang="en-US" sz="2400" b="0" i="1" dirty="0">
                    <a:latin typeface="Cambria Math" panose="02040503050406030204" pitchFamily="18" charset="0"/>
                  </a:rPr>
                </a:br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br>
                  <a:rPr lang="en-US" sz="2400" b="1" dirty="0"/>
                </a:br>
                <a:br>
                  <a:rPr lang="en-US" sz="2400" b="1" dirty="0"/>
                </a:br>
                <a:br>
                  <a:rPr lang="en-US" sz="2400" b="1" dirty="0"/>
                </a:br>
                <a:endParaRPr lang="en-US" sz="24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b="1" dirty="0"/>
                  <a:t>Policy</a:t>
                </a:r>
                <a:r>
                  <a:rPr lang="en-US" sz="2400" b="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31795-4404-8590-DD53-73A7D01967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418" y="128588"/>
                <a:ext cx="7025958" cy="6729411"/>
              </a:xfrm>
              <a:blipFill>
                <a:blip r:embed="rId2"/>
                <a:stretch>
                  <a:fillRect l="-1261" t="-2075" b="-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2A9CDE9-F666-D92D-D754-D2F8A2E9EFBA}"/>
              </a:ext>
            </a:extLst>
          </p:cNvPr>
          <p:cNvSpPr txBox="1"/>
          <p:nvPr/>
        </p:nvSpPr>
        <p:spPr>
          <a:xfrm>
            <a:off x="6013301" y="4343400"/>
            <a:ext cx="2159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Immediate Reward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CAF0559-089D-B186-65CC-FD8D23164098}"/>
              </a:ext>
            </a:extLst>
          </p:cNvPr>
          <p:cNvSpPr/>
          <p:nvPr/>
        </p:nvSpPr>
        <p:spPr>
          <a:xfrm rot="16200000">
            <a:off x="7093745" y="3436141"/>
            <a:ext cx="292895" cy="1264446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32105DCD-3FEA-BEA9-17AD-1BDE6E05F4DB}"/>
              </a:ext>
            </a:extLst>
          </p:cNvPr>
          <p:cNvSpPr/>
          <p:nvPr/>
        </p:nvSpPr>
        <p:spPr>
          <a:xfrm rot="16200000">
            <a:off x="9928443" y="2198901"/>
            <a:ext cx="292893" cy="373892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BAA13F-D20A-3572-35F9-D121F24B4C84}"/>
              </a:ext>
            </a:extLst>
          </p:cNvPr>
          <p:cNvSpPr txBox="1"/>
          <p:nvPr/>
        </p:nvSpPr>
        <p:spPr>
          <a:xfrm>
            <a:off x="8566867" y="4343398"/>
            <a:ext cx="30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(Uncertain) Future Rewards</a:t>
            </a:r>
          </a:p>
        </p:txBody>
      </p:sp>
    </p:spTree>
    <p:extLst>
      <p:ext uri="{BB962C8B-B14F-4D97-AF65-F5344CB8AC3E}">
        <p14:creationId xmlns:p14="http://schemas.microsoft.com/office/powerpoint/2010/main" val="2539827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F36F8A-CBF3-E103-321B-730718C36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3EBEFF-6A94-ADA9-A784-FA037E9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62F359-029E-5389-97EC-783F20245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Partially Observable Markov Decision Processes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C7AB5647-E584-4576-7202-5A4AD189E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5D997-FC91-CB45-54EE-7B437AA2A7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POMDP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200" dirty="0"/>
                  <a:t>: set of </a:t>
                </a:r>
                <a:r>
                  <a:rPr lang="en-US" sz="2200" b="1" dirty="0"/>
                  <a:t>observations</a:t>
                </a:r>
                <a:r>
                  <a:rPr lang="en-US" sz="2200" dirty="0"/>
                  <a:t> an agent can make after taking actions (actual state is unobservable)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200" dirty="0"/>
                  <a:t>: </a:t>
                </a:r>
                <a:r>
                  <a:rPr lang="en-US" sz="2200" b="1" dirty="0"/>
                  <a:t>observation</a:t>
                </a:r>
                <a:r>
                  <a:rPr lang="en-US" sz="2200" dirty="0"/>
                  <a:t> probability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is the probability that the agent observes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2000" dirty="0"/>
                  <a:t> after taking 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and the environment transitions to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br>
                  <a:rPr lang="en-US" sz="2000" b="0" dirty="0"/>
                </a:br>
                <a:endParaRPr lang="en-US" sz="2000" b="0" dirty="0"/>
              </a:p>
              <a:p>
                <a:r>
                  <a:rPr lang="en-US" sz="2200" dirty="0"/>
                  <a:t>Instead of knowing the state of the environment, the agent maintains a </a:t>
                </a:r>
                <a:r>
                  <a:rPr lang="en-US" sz="2200" b="1" dirty="0"/>
                  <a:t>belief state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2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sz="2000" dirty="0"/>
                  <a:t>Estimates the likelihood that each possible state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 is the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E5D997-FC91-CB45-54EE-7B437AA2A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  <a:blipFill>
                <a:blip r:embed="rId2"/>
                <a:stretch>
                  <a:fillRect l="-1426" r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1925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A4342A-190A-0805-9E0A-670C552D1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693632-7264-EE8B-A3F3-B966B23AA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D811AC-5692-995C-5AFC-C2F5FAC4C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Markov Games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114A1297-AFC0-A265-CBCE-CC13B2E64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F0BB18F-53FE-08C3-32E1-3F58F237EAC4}"/>
              </a:ext>
            </a:extLst>
          </p:cNvPr>
          <p:cNvSpPr/>
          <p:nvPr/>
        </p:nvSpPr>
        <p:spPr>
          <a:xfrm>
            <a:off x="8853786" y="2682601"/>
            <a:ext cx="2932386" cy="1891862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Environment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61C1D9-5647-3D52-68AF-3AB8B3C37DE7}"/>
              </a:ext>
            </a:extLst>
          </p:cNvPr>
          <p:cNvSpPr/>
          <p:nvPr/>
        </p:nvSpPr>
        <p:spPr>
          <a:xfrm>
            <a:off x="5164310" y="771524"/>
            <a:ext cx="1860331" cy="8276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Agent 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549F47-58EC-8325-1D4F-AF6792B95960}"/>
              </a:ext>
            </a:extLst>
          </p:cNvPr>
          <p:cNvSpPr/>
          <p:nvPr/>
        </p:nvSpPr>
        <p:spPr>
          <a:xfrm>
            <a:off x="5164310" y="2138362"/>
            <a:ext cx="1860331" cy="8276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Agent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40C6CA9-4898-0571-98E3-EAE6B59693C8}"/>
                  </a:ext>
                </a:extLst>
              </p:cNvPr>
              <p:cNvSpPr/>
              <p:nvPr/>
            </p:nvSpPr>
            <p:spPr>
              <a:xfrm>
                <a:off x="5283356" y="5508139"/>
                <a:ext cx="1860331" cy="827690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Agent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240C6CA9-4898-0571-98E3-EAE6B59693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356" y="5508139"/>
                <a:ext cx="1860331" cy="82769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AE37DE3-67AC-9836-25A2-02558D95DC21}"/>
              </a:ext>
            </a:extLst>
          </p:cNvPr>
          <p:cNvSpPr txBox="1"/>
          <p:nvPr/>
        </p:nvSpPr>
        <p:spPr>
          <a:xfrm>
            <a:off x="5834628" y="3989688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…</a:t>
            </a:r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2B571835-C4E2-D0BD-7FC8-2DF9865194E3}"/>
              </a:ext>
            </a:extLst>
          </p:cNvPr>
          <p:cNvSpPr/>
          <p:nvPr/>
        </p:nvSpPr>
        <p:spPr>
          <a:xfrm rot="1735026">
            <a:off x="7429705" y="1639069"/>
            <a:ext cx="1771650" cy="60007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>
            <a:extLst>
              <a:ext uri="{FF2B5EF4-FFF2-40B4-BE49-F238E27FC236}">
                <a16:creationId xmlns:a16="http://schemas.microsoft.com/office/drawing/2014/main" id="{E3F2343E-502E-3900-6C40-EF59D09E1A9E}"/>
              </a:ext>
            </a:extLst>
          </p:cNvPr>
          <p:cNvSpPr/>
          <p:nvPr/>
        </p:nvSpPr>
        <p:spPr>
          <a:xfrm rot="869881">
            <a:off x="7174853" y="2571592"/>
            <a:ext cx="1771650" cy="60007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56547D27-143C-B28A-549F-850001FBB331}"/>
              </a:ext>
            </a:extLst>
          </p:cNvPr>
          <p:cNvSpPr/>
          <p:nvPr/>
        </p:nvSpPr>
        <p:spPr>
          <a:xfrm rot="19582714">
            <a:off x="7188074" y="4881617"/>
            <a:ext cx="1771650" cy="60007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2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B4DFBE-A4E7-0994-3518-D65561D19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A91B743-599D-BC57-68F1-A83D5C5F4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D7C8A5-BC72-2F3F-AB20-2B1D36576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Markov Games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B88626CF-7A65-2B88-675D-5A16D37B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8242D-9DBA-EEBD-CA2E-388AF2EC77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MG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200" dirty="0"/>
                  <a:t>: set of </a:t>
                </a:r>
                <a:r>
                  <a:rPr lang="en-US" sz="2200" b="1" dirty="0"/>
                  <a:t>agents</a:t>
                </a:r>
                <a:r>
                  <a:rPr lang="en-US" sz="2200" dirty="0"/>
                  <a:t> in the environment</a:t>
                </a:r>
              </a:p>
              <a:p>
                <a:pPr lvl="1"/>
                <a:r>
                  <a:rPr lang="en-US" sz="1800" dirty="0"/>
                  <a:t>Subject/Ego agent is often denoted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dirty="0"/>
              </a:p>
              <a:p>
                <a:pPr lvl="1"/>
                <a:r>
                  <a:rPr lang="en-US" sz="1800" dirty="0"/>
                  <a:t>Other agents combined are often denoted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: set of </a:t>
                </a:r>
                <a:r>
                  <a:rPr lang="en-US" sz="2200" b="1" dirty="0"/>
                  <a:t>joint actions</a:t>
                </a:r>
                <a:r>
                  <a:rPr lang="en-US" sz="2200" dirty="0"/>
                  <a:t> of all agents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: set of actions of agent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200" dirty="0"/>
                  <a:t>: </a:t>
                </a:r>
                <a:r>
                  <a:rPr lang="en-US" sz="2200" b="1" dirty="0"/>
                  <a:t>transitions</a:t>
                </a:r>
                <a:r>
                  <a:rPr lang="en-US" sz="2200" dirty="0"/>
                  <a:t> and </a:t>
                </a:r>
                <a:r>
                  <a:rPr lang="en-US" sz="2200" b="1" dirty="0"/>
                  <a:t>rewards</a:t>
                </a:r>
                <a:r>
                  <a:rPr lang="en-US" sz="2200" dirty="0"/>
                  <a:t> now depend on joint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b="0" dirty="0"/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58242D-9DBA-EEBD-CA2E-388AF2EC7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  <a:blipFill>
                <a:blip r:embed="rId2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493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9B916E-AA18-50C8-4BB5-96BA5229E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CEEC983-0F86-66B1-3013-DC0D617BD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DD4B3-4482-3BD4-8261-F7C58A50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Partially Observable Stochastic Games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BEEE52B0-99D7-6194-2CE5-AF0B0A0D7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4EB35-6616-86AB-2FBB-F6C3F62B4D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</p:spPr>
            <p:txBody>
              <a:bodyPr anchor="ctr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POSG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200" dirty="0"/>
                  <a:t>: set of </a:t>
                </a:r>
                <a:r>
                  <a:rPr lang="en-US" sz="2200" b="1" dirty="0"/>
                  <a:t>joint observations</a:t>
                </a:r>
                <a:r>
                  <a:rPr lang="en-US" sz="2200" dirty="0"/>
                  <a:t> of all agents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/>
                  <a:t>: set of observations of agent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200" dirty="0"/>
                  <a:t>: </a:t>
                </a:r>
                <a:r>
                  <a:rPr lang="en-US" sz="2200" b="1" dirty="0"/>
                  <a:t>observation</a:t>
                </a:r>
                <a:r>
                  <a:rPr lang="en-US" sz="2200" dirty="0"/>
                  <a:t> probabilities now depend on joint actions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Dec-POMDPs</a:t>
                </a:r>
                <a:r>
                  <a:rPr lang="en-US" sz="2400" dirty="0"/>
                  <a:t> (Bernstein </a:t>
                </a:r>
                <a:r>
                  <a:rPr lang="en-US" sz="2400" i="1" dirty="0"/>
                  <a:t>et al</a:t>
                </a:r>
                <a:r>
                  <a:rPr lang="en-US" sz="2400" dirty="0"/>
                  <a:t>., 2002): agents are assumed to be </a:t>
                </a:r>
                <a:r>
                  <a:rPr lang="en-US" sz="2400" u="sng" dirty="0"/>
                  <a:t>cooperative</a:t>
                </a:r>
                <a:r>
                  <a:rPr lang="en-US" sz="2400" dirty="0"/>
                  <a:t> and share information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Interactive POMDPs </a:t>
                </a:r>
                <a:r>
                  <a:rPr lang="en-US" sz="2400" dirty="0"/>
                  <a:t>(Gmytrasiewicz &amp; Doshi, 2005): agents are assumed to be </a:t>
                </a:r>
                <a:r>
                  <a:rPr lang="en-US" sz="2400" u="sng" dirty="0"/>
                  <a:t>self-interested</a:t>
                </a:r>
                <a:r>
                  <a:rPr lang="en-US" sz="2400" dirty="0"/>
                  <a:t> and </a:t>
                </a:r>
                <a:r>
                  <a:rPr lang="en-US" sz="2400" u="sng" dirty="0"/>
                  <a:t>model the decision-making of neighbors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4EB35-6616-86AB-2FBB-F6C3F62B4D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418" y="552091"/>
                <a:ext cx="6224335" cy="5431536"/>
              </a:xfrm>
              <a:blipFill>
                <a:blip r:embed="rId2"/>
                <a:stretch>
                  <a:fillRect l="-1426" t="-233" r="-2037" b="-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6811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37FB-9EA3-4C06-E2CC-03A37C842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98D7C2F-829F-8BF6-E642-A78C2C77F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14EACE-08F4-E1A7-6403-FD87800B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BCC2921-F30F-6FD8-2473-3BAA60F9C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A38A61-6EC0-D727-F000-25477FE387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3123FC-62BE-E3F9-646C-352223804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F8536B0-E725-A61D-4105-7A211D68B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19CE4-4D4C-E94E-C9F6-F1E5BB409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Exercise 2: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9960-C125-AE17-00EA-92B548840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As a group, think about </a:t>
            </a:r>
            <a:r>
              <a:rPr lang="en-US" sz="2400" u="sng" dirty="0"/>
              <a:t>Wildfire Suppression</a:t>
            </a:r>
            <a:r>
              <a:rPr lang="en-US" sz="2400" dirty="0"/>
              <a:t>:</a:t>
            </a:r>
          </a:p>
          <a:p>
            <a:r>
              <a:rPr lang="en-US" sz="2400" dirty="0"/>
              <a:t>How would we model it as a POSG?</a:t>
            </a:r>
          </a:p>
          <a:p>
            <a:r>
              <a:rPr lang="en-US" sz="2400" dirty="0"/>
              <a:t>What are the states, actions, observations, etc.?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FF4B6B6-9A7B-4AC1-65BC-221E8CD27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6286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51E113-6932-811C-150E-B36DD999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2186D7-1404-5FEF-E66E-F1592F9EE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94D1BC-2BBC-F115-B487-D207CDFA0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FF91F2-92ED-C8CE-7282-4D68EC39E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CEEB71B-AD98-16D6-CB88-F36BC59A9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8F7D9B-D052-B991-D232-41B2FD0B4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08F9B-513D-246F-1F59-862908188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375D9-BD54-8797-6785-3D7D1D8F6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Exercise 2: Part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1A8BC-0038-7FF6-51FC-D24FFE9D8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As a group, think about </a:t>
            </a:r>
            <a:r>
              <a:rPr lang="en-US" sz="2400" u="sng" dirty="0"/>
              <a:t>your earlier real-world domain</a:t>
            </a:r>
            <a:r>
              <a:rPr lang="en-US" sz="2400" dirty="0"/>
              <a:t>:</a:t>
            </a:r>
          </a:p>
          <a:p>
            <a:r>
              <a:rPr lang="en-US" sz="2400" dirty="0"/>
              <a:t>How would we model it as a POSG?</a:t>
            </a:r>
          </a:p>
          <a:p>
            <a:r>
              <a:rPr lang="en-US" sz="2400" dirty="0"/>
              <a:t>What are the states, actions, observations, etc.?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0E16517-2E25-1197-DBDD-826D5AB9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162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652CA6-F7CB-1780-B005-46F0F5005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48D47B-BD28-043F-BC01-D06105212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0F8F-0169-4335-7786-9C1F7F09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(Presence States)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BB8927A-7E76-B3F2-643A-ADF5F9FCE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7E0D3-09C3-D256-FDCA-1A8EE5956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-705220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Chandrasekaran </a:t>
            </a:r>
            <a:r>
              <a:rPr lang="en-US" sz="24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et al</a:t>
            </a:r>
            <a: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 (2016): added </a:t>
            </a:r>
            <a:r>
              <a:rPr lang="en-US" sz="2400" b="1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presence states</a:t>
            </a:r>
            <a: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to track the presence of each agent in the environment</a:t>
            </a:r>
          </a:p>
          <a:p>
            <a:pPr lvl="1"/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Addresses </a:t>
            </a:r>
            <a:r>
              <a:rPr lang="en-US" sz="2000" b="1" dirty="0">
                <a:solidFill>
                  <a:srgbClr val="1C1D1E"/>
                </a:solidFill>
                <a:latin typeface="Open Sans" panose="020B0606030504020204" pitchFamily="34" charset="0"/>
              </a:rPr>
              <a:t>temporary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 agent openness where the total set of agents is fixed but the </a:t>
            </a:r>
            <a:r>
              <a:rPr lang="en-US" sz="2000" u="sng" dirty="0">
                <a:solidFill>
                  <a:srgbClr val="1C1D1E"/>
                </a:solidFill>
                <a:latin typeface="Open Sans" panose="020B0606030504020204" pitchFamily="34" charset="0"/>
              </a:rPr>
              <a:t>operating set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 of agents changes over time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30CE3-DEDC-C81C-7BCC-9AD6671E92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13" t="24053" r="55202" b="15685"/>
          <a:stretch/>
        </p:blipFill>
        <p:spPr>
          <a:xfrm>
            <a:off x="5732047" y="3586163"/>
            <a:ext cx="4850990" cy="30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48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FB2ED9-C680-D726-F439-3F0B9BD46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78EEDA6A-ECCC-BCBB-C5B9-7D2579EED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EDED0-B6F2-9F41-8682-225A497F9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5000" dirty="0"/>
              <a:t>Introductions</a:t>
            </a:r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4ED1F6B5-5771-7FB9-0BC1-4CBC9295F9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3DC4A-41EC-D856-B558-00644BDA4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Adam</a:t>
            </a:r>
          </a:p>
          <a:p>
            <a:r>
              <a:rPr lang="en-US" sz="2200" dirty="0"/>
              <a:t>Prashant</a:t>
            </a:r>
          </a:p>
          <a:p>
            <a:r>
              <a:rPr lang="en-US" sz="2200" dirty="0"/>
              <a:t>Leen-Kiat</a:t>
            </a:r>
          </a:p>
        </p:txBody>
      </p:sp>
    </p:spTree>
    <p:extLst>
      <p:ext uri="{BB962C8B-B14F-4D97-AF65-F5344CB8AC3E}">
        <p14:creationId xmlns:p14="http://schemas.microsoft.com/office/powerpoint/2010/main" val="3198998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9191B2-2ED9-2E1B-229E-B4473B420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E646D5-8359-B8BF-CCB4-EC63FC7EC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2AE401-8A9C-CAC5-1507-307135B04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(Presence States)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9D941567-9E04-D24F-0C5A-0DE86DFA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94614E-CA5E-6404-1E54-A2D4AAE723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6418" y="713232"/>
                <a:ext cx="6224335" cy="5431536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400" b="1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Presence states</a:t>
                </a:r>
                <a:r>
                  <a:rPr lang="en-US" sz="2400" b="0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 were new </a:t>
                </a:r>
                <a:r>
                  <a:rPr lang="en-US" sz="2400" b="0" i="0" u="sng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factors</a:t>
                </a:r>
                <a:r>
                  <a:rPr lang="en-US" sz="2400" b="0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 in the state space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= environment states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/>
                  <a:t> presence states</a:t>
                </a:r>
              </a:p>
              <a:p>
                <a:pPr lvl="1"/>
                <a:r>
                  <a:rPr lang="en-US" sz="2000" dirty="0"/>
                  <a:t>Separate transition function for transitions in presence states (e.g., full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half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empty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full in Wildfire)</a:t>
                </a:r>
              </a:p>
              <a:p>
                <a:pPr lvl="1"/>
                <a:r>
                  <a:rPr lang="en-US" sz="2000" dirty="0"/>
                  <a:t>Transitions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𝑃𝑆</m:t>
                        </m:r>
                      </m:sup>
                    </m:sSub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</a:t>
                </a:r>
                <a:r>
                  <a:rPr lang="en-US" sz="2000" i="1" dirty="0"/>
                  <a:t>independent of environment states</a:t>
                </a:r>
                <a:r>
                  <a:rPr lang="en-US" sz="2000" dirty="0"/>
                  <a:t> but </a:t>
                </a:r>
                <a:r>
                  <a:rPr lang="en-US" sz="2000" i="1" dirty="0"/>
                  <a:t>depend on chosen action</a:t>
                </a:r>
                <a:r>
                  <a:rPr lang="en-US" sz="2000" dirty="0"/>
                  <a:t> of individual agent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94614E-CA5E-6404-1E54-A2D4AAE72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418" y="713232"/>
                <a:ext cx="6224335" cy="5431536"/>
              </a:xfrm>
              <a:blipFill>
                <a:blip r:embed="rId3"/>
                <a:stretch>
                  <a:fillRect l="-1426" r="-2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4620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1CEFB-BB32-B995-1BB6-72CE26FA4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7D2D552-D33B-CA78-FBE5-E4ADA0162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286746-8E66-0AFA-87FD-A438D17B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(Presence States)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EED6B064-C8E1-15B4-CFB3-86DC2940D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4045-7EEE-46C5-E747-31E8B963B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Developed an </a:t>
            </a:r>
            <a:r>
              <a:rPr lang="en-US" sz="2400" b="1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offline planning algorithm (I-PBVI) </a:t>
            </a:r>
            <a:r>
              <a:rPr lang="en-US" sz="240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for creating policies of how to act in open environments</a:t>
            </a:r>
          </a:p>
          <a:p>
            <a:pPr lvl="1"/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Extended Point-based Value Iteration (PBVI; Pineau, Gordon, &amp; Thrun, 2003) to multiagent planning in I-POMDP Lite (Hoang &amp; Low, 2012) with agent openness</a:t>
            </a:r>
            <a:b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</a:br>
            <a:endParaRPr lang="en-US" sz="2000" dirty="0">
              <a:solidFill>
                <a:srgbClr val="1C1D1E"/>
              </a:solidFill>
              <a:latin typeface="Open Sans" panose="020B0606030504020204" pitchFamily="34" charset="0"/>
            </a:endParaRPr>
          </a:p>
          <a:p>
            <a:r>
              <a:rPr lang="en-US" sz="240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Agents form </a:t>
            </a:r>
            <a:r>
              <a:rPr lang="en-US" sz="2400" b="1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beliefs about the </a:t>
            </a:r>
            <a:r>
              <a:rPr lang="en-US" sz="2400" b="1" dirty="0">
                <a:solidFill>
                  <a:srgbClr val="1C1D1E"/>
                </a:solidFill>
                <a:latin typeface="Open Sans" panose="020B0606030504020204" pitchFamily="34" charset="0"/>
              </a:rPr>
              <a:t>current </a:t>
            </a:r>
            <a:r>
              <a:rPr lang="en-US" sz="2400" b="1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presence of other agents</a:t>
            </a:r>
            <a:r>
              <a:rPr lang="en-US" sz="240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en-US" sz="2400" i="1" dirty="0">
                <a:solidFill>
                  <a:srgbClr val="1C1D1E"/>
                </a:solidFill>
                <a:latin typeface="Open Sans" panose="020B0606030504020204" pitchFamily="34" charset="0"/>
              </a:rPr>
              <a:t>react</a:t>
            </a:r>
            <a:r>
              <a:rPr lang="en-US" sz="2400" dirty="0">
                <a:solidFill>
                  <a:srgbClr val="1C1D1E"/>
                </a:solidFill>
                <a:latin typeface="Open Sans" panose="020B0606030504020204" pitchFamily="34" charset="0"/>
              </a:rPr>
              <a:t> as their presence changes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8444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E11AFC-6CBF-04C1-F1E8-1FFABEEC6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B077C5-1750-9606-6C1A-AEC5C4F37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20497-FA20-1461-F7DC-5BFE2E8A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(Presence States)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8089E149-730C-C6F6-5A7B-F7E4E2D45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D300-EFDF-4FB9-9596-421B3BCB2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1C1D1E"/>
                </a:solidFill>
                <a:latin typeface="Open Sans" panose="020B0606030504020204" pitchFamily="34" charset="0"/>
              </a:rPr>
              <a:t>Also used </a:t>
            </a:r>
            <a:r>
              <a:rPr lang="en-US" sz="2400" b="1" dirty="0">
                <a:solidFill>
                  <a:srgbClr val="1C1D1E"/>
                </a:solidFill>
                <a:latin typeface="Open Sans" panose="020B0606030504020204" pitchFamily="34" charset="0"/>
              </a:rPr>
              <a:t>model-based RL </a:t>
            </a:r>
            <a:r>
              <a:rPr lang="en-US" sz="2400" dirty="0">
                <a:solidFill>
                  <a:srgbClr val="1C1D1E"/>
                </a:solidFill>
                <a:latin typeface="Open Sans" panose="020B0606030504020204" pitchFamily="34" charset="0"/>
              </a:rPr>
              <a:t>for learning </a:t>
            </a:r>
            <a:r>
              <a:rPr lang="en-US" sz="2400" u="sng" dirty="0">
                <a:solidFill>
                  <a:srgbClr val="1C1D1E"/>
                </a:solidFill>
                <a:latin typeface="Open Sans" panose="020B0606030504020204" pitchFamily="34" charset="0"/>
              </a:rPr>
              <a:t>presence state transitions</a:t>
            </a:r>
            <a:endParaRPr lang="en-US" sz="2400" dirty="0">
              <a:solidFill>
                <a:srgbClr val="1C1D1E"/>
              </a:solidFill>
              <a:latin typeface="Open Sans" panose="020B0606030504020204" pitchFamily="34" charset="0"/>
            </a:endParaRPr>
          </a:p>
          <a:p>
            <a:pPr lvl="1"/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Extended Bayes Adaptive POMDPs (Ross, Chaib-</a:t>
            </a:r>
            <a:r>
              <a:rPr lang="en-US" sz="2000" dirty="0" err="1">
                <a:solidFill>
                  <a:srgbClr val="1C1D1E"/>
                </a:solidFill>
                <a:latin typeface="Open Sans" panose="020B0606030504020204" pitchFamily="34" charset="0"/>
              </a:rPr>
              <a:t>draa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, &amp; Pineau, 2007) to multiagent learning with agent openness</a:t>
            </a:r>
          </a:p>
          <a:p>
            <a:pPr lvl="1"/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Model trained using a simulator, then use </a:t>
            </a:r>
            <a:r>
              <a:rPr lang="en-US" sz="2000" b="1" dirty="0">
                <a:solidFill>
                  <a:srgbClr val="1C1D1E"/>
                </a:solidFill>
                <a:latin typeface="Open Sans" panose="020B0606030504020204" pitchFamily="34" charset="0"/>
              </a:rPr>
              <a:t>online planning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 with Monte Carlo Tree Search (MCTS) methods</a:t>
            </a:r>
            <a:b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</a:br>
            <a:endParaRPr lang="en-US" sz="2000" dirty="0">
              <a:solidFill>
                <a:srgbClr val="1C1D1E"/>
              </a:solidFill>
              <a:latin typeface="Open Sans" panose="020B0606030504020204" pitchFamily="34" charset="0"/>
            </a:endParaRPr>
          </a:p>
          <a:p>
            <a:r>
              <a:rPr lang="en-US" sz="2400" dirty="0">
                <a:solidFill>
                  <a:srgbClr val="1C1D1E"/>
                </a:solidFill>
                <a:latin typeface="Open Sans" panose="020B0606030504020204" pitchFamily="34" charset="0"/>
              </a:rPr>
              <a:t>Agents can </a:t>
            </a:r>
            <a:r>
              <a:rPr lang="en-US" sz="2400" i="1" dirty="0">
                <a:solidFill>
                  <a:srgbClr val="1C1D1E"/>
                </a:solidFill>
                <a:latin typeface="Open Sans" panose="020B0606030504020204" pitchFamily="34" charset="0"/>
              </a:rPr>
              <a:t>predict</a:t>
            </a:r>
            <a:r>
              <a:rPr lang="en-US" sz="2400" dirty="0">
                <a:solidFill>
                  <a:srgbClr val="1C1D1E"/>
                </a:solidFill>
                <a:latin typeface="Open Sans" panose="020B0606030504020204" pitchFamily="34" charset="0"/>
              </a:rPr>
              <a:t> changes in </a:t>
            </a:r>
            <a:r>
              <a:rPr lang="en-US" sz="2400" b="1" dirty="0">
                <a:solidFill>
                  <a:srgbClr val="1C1D1E"/>
                </a:solidFill>
                <a:latin typeface="Open Sans" panose="020B0606030504020204" pitchFamily="34" charset="0"/>
              </a:rPr>
              <a:t>future presence of neighbors</a:t>
            </a:r>
            <a:r>
              <a:rPr lang="en-US" sz="2400" dirty="0">
                <a:solidFill>
                  <a:srgbClr val="1C1D1E"/>
                </a:solidFill>
                <a:latin typeface="Open Sans" panose="020B0606030504020204" pitchFamily="34" charset="0"/>
              </a:rPr>
              <a:t> and determine appropriate actions to maximize long-term rewards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81856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AE0D61-4009-A835-1B6F-868114C27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3DA707-CCB4-A836-21AB-8FADE8B17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DCF0C9-E584-BE2F-1461-DF04B24A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(Coalitions)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724F39EA-ABEB-BC08-8239-98FE52CA7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F53C4-E585-0AA8-7A29-7C7806D5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-705220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Cohen, </a:t>
            </a:r>
            <a:r>
              <a:rPr lang="en-US" sz="24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Dibangoye</a:t>
            </a:r>
            <a: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&amp; </a:t>
            </a:r>
            <a:r>
              <a:rPr lang="en-US" sz="24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Mouaddib</a:t>
            </a:r>
            <a: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(2017): added </a:t>
            </a:r>
            <a:r>
              <a:rPr lang="en-US" sz="2400" b="1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coalitions</a:t>
            </a:r>
            <a: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to track the presence of each agent in the environment</a:t>
            </a:r>
          </a:p>
          <a:p>
            <a:pPr lvl="1"/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Also addresses </a:t>
            </a:r>
            <a:r>
              <a:rPr lang="en-US" sz="2000" b="1" dirty="0">
                <a:solidFill>
                  <a:srgbClr val="1C1D1E"/>
                </a:solidFill>
                <a:latin typeface="Open Sans" panose="020B0606030504020204" pitchFamily="34" charset="0"/>
              </a:rPr>
              <a:t>temporary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 agent openness where the total set of agents is fixed but the </a:t>
            </a:r>
            <a:r>
              <a:rPr lang="en-US" sz="2000" u="sng" dirty="0">
                <a:solidFill>
                  <a:srgbClr val="1C1D1E"/>
                </a:solidFill>
                <a:latin typeface="Open Sans" panose="020B0606030504020204" pitchFamily="34" charset="0"/>
              </a:rPr>
              <a:t>operating set</a:t>
            </a:r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 of agents changes over time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F0BA1-33B0-6247-7570-8837E911C4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771" t="4893" r="1551" b="3089"/>
          <a:stretch/>
        </p:blipFill>
        <p:spPr>
          <a:xfrm>
            <a:off x="6096000" y="3429000"/>
            <a:ext cx="4374256" cy="318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310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D78D7C-8378-B7FE-8D9F-921C511B3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969575-73F6-6FC5-3060-91930C4CF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0F92B-4AE2-4177-9EFB-08C00C6E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(Coalitions)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1B6126F6-E264-4D07-2282-EABE80204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E73D2-0B23-F0E3-307E-B35893EF7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62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Coalitions of agents (e.g., absent vs. present) transition over time</a:t>
            </a:r>
          </a:p>
          <a:p>
            <a:pPr lvl="1"/>
            <a:r>
              <a:rPr lang="en-US" sz="2000" dirty="0"/>
              <a:t>Can be </a:t>
            </a:r>
            <a:r>
              <a:rPr lang="en-US" sz="2000" b="1" dirty="0"/>
              <a:t>controlled</a:t>
            </a:r>
            <a:r>
              <a:rPr lang="en-US" sz="2000" dirty="0"/>
              <a:t> (</a:t>
            </a:r>
            <a:r>
              <a:rPr lang="en-US" sz="2000" dirty="0" err="1"/>
              <a:t>endogeneous</a:t>
            </a:r>
            <a:r>
              <a:rPr lang="en-US" sz="2000" dirty="0"/>
              <a:t>) or </a:t>
            </a:r>
            <a:r>
              <a:rPr lang="en-US" sz="2000" b="1" dirty="0"/>
              <a:t>uncontrolled</a:t>
            </a:r>
            <a:r>
              <a:rPr lang="en-US" sz="2000" dirty="0"/>
              <a:t> (exogeneous)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Agents in a coalition share observations and rewards (Dec-POMDP)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Simplifies the problem under agent openness because </a:t>
            </a:r>
            <a:r>
              <a:rPr lang="en-US" sz="2400" b="1" dirty="0"/>
              <a:t>only need to consider</a:t>
            </a:r>
            <a:r>
              <a:rPr lang="en-US" sz="2400" dirty="0"/>
              <a:t> agents in the </a:t>
            </a:r>
            <a:r>
              <a:rPr lang="en-US" sz="2400" u="sng" dirty="0"/>
              <a:t>present</a:t>
            </a:r>
            <a:r>
              <a:rPr lang="en-US" sz="2400" dirty="0"/>
              <a:t> coalition</a:t>
            </a:r>
          </a:p>
        </p:txBody>
      </p:sp>
    </p:spTree>
    <p:extLst>
      <p:ext uri="{BB962C8B-B14F-4D97-AF65-F5344CB8AC3E}">
        <p14:creationId xmlns:p14="http://schemas.microsoft.com/office/powerpoint/2010/main" val="2516377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40C05C-9F5B-E164-9E2D-F455624CA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A328BA-41D4-5789-06F9-344712E77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2F5126-90A1-DB00-B87C-A1E28A39D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(Coalitions)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28B0C821-C0DB-03C8-9582-5E9DE535E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A3A8-C31E-00C9-D3D2-54E9BACE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62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Developed an </a:t>
            </a:r>
            <a:r>
              <a:rPr lang="en-US" sz="2400" b="1" dirty="0"/>
              <a:t>offline planning</a:t>
            </a:r>
            <a:r>
              <a:rPr lang="en-US" sz="2400" dirty="0"/>
              <a:t> algorithm based on a combination of MCTS and Best Response Dynamics (BRD)</a:t>
            </a:r>
          </a:p>
          <a:p>
            <a:pPr lvl="1"/>
            <a:r>
              <a:rPr lang="en-US" sz="2000" dirty="0"/>
              <a:t>Iteratively selects the best response for one agent at a time using tree-based MCTS planning</a:t>
            </a:r>
          </a:p>
          <a:p>
            <a:pPr lvl="1"/>
            <a:r>
              <a:rPr lang="en-US" sz="2000" b="1" dirty="0"/>
              <a:t>Prioritizes agents</a:t>
            </a:r>
            <a:r>
              <a:rPr lang="en-US" sz="2000" dirty="0"/>
              <a:t> expected to be the environment </a:t>
            </a:r>
            <a:r>
              <a:rPr lang="en-US" sz="2000" u="sng" dirty="0"/>
              <a:t>longer</a:t>
            </a:r>
            <a:r>
              <a:rPr lang="en-US" sz="2000" dirty="0"/>
              <a:t> (largest impact on others)</a:t>
            </a:r>
          </a:p>
          <a:p>
            <a:pPr lvl="1"/>
            <a:endParaRPr lang="en-US" sz="2000" dirty="0"/>
          </a:p>
          <a:p>
            <a:r>
              <a:rPr lang="en-US" sz="2400" dirty="0"/>
              <a:t>Can achieve a Nash Equilibria (if one exists)</a:t>
            </a:r>
          </a:p>
          <a:p>
            <a:pPr lvl="1"/>
            <a:r>
              <a:rPr lang="en-US" sz="2000" dirty="0"/>
              <a:t>Agents have no incentive to deviate from their policies, so never have to recompute policy</a:t>
            </a:r>
          </a:p>
        </p:txBody>
      </p:sp>
    </p:spTree>
    <p:extLst>
      <p:ext uri="{BB962C8B-B14F-4D97-AF65-F5344CB8AC3E}">
        <p14:creationId xmlns:p14="http://schemas.microsoft.com/office/powerpoint/2010/main" val="26548024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DD4D8-6A5F-3B4D-84D9-3B07328D2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74E06A-18DD-0E85-B955-EFFE55D3B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3DA5C-8922-2A17-3662-63D410BAD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(Scalability)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24DF5896-1CAC-0061-2E77-A9B71FD38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A8EA0-19F4-1352-C7C6-57CB403AF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7" y="548640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Eck </a:t>
            </a:r>
            <a:r>
              <a:rPr lang="en-US" sz="24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et al</a:t>
            </a:r>
            <a: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 (2020) </a:t>
            </a:r>
            <a:r>
              <a:rPr lang="en-US" sz="2400" dirty="0">
                <a:solidFill>
                  <a:srgbClr val="1C1D1E"/>
                </a:solidFill>
                <a:latin typeface="Open Sans" panose="020B0606030504020204" pitchFamily="34" charset="0"/>
              </a:rPr>
              <a:t>address t</a:t>
            </a:r>
            <a: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wo key challenges in agent openness:</a:t>
            </a:r>
            <a:br>
              <a:rPr lang="en-US" sz="24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</a:br>
            <a:endParaRPr lang="en-US" sz="2400" b="0" i="0" u="none" strike="noStrike" dirty="0">
              <a:solidFill>
                <a:srgbClr val="1C1D1E"/>
              </a:solidFill>
              <a:effectLst/>
              <a:latin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C1D1E"/>
                </a:solidFill>
                <a:latin typeface="Open Sans" panose="020B0606030504020204" pitchFamily="34" charset="0"/>
              </a:rPr>
              <a:t>How to model larger systems with many agents? </a:t>
            </a:r>
          </a:p>
          <a:p>
            <a:pPr lvl="1"/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Presence states and coalitions are difficult to scale due to combinatorial explosion</a:t>
            </a:r>
            <a:b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</a:br>
            <a:endParaRPr lang="en-US" sz="2000" dirty="0">
              <a:solidFill>
                <a:srgbClr val="1C1D1E"/>
              </a:solidFill>
              <a:latin typeface="Open Sans" panose="020B06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1C1D1E"/>
                </a:solidFill>
                <a:latin typeface="Open Sans" panose="020B0606030504020204" pitchFamily="34" charset="0"/>
              </a:rPr>
              <a:t>How to make decisions in real-time when the number of environment states is large?</a:t>
            </a:r>
          </a:p>
          <a:p>
            <a:pPr lvl="1"/>
            <a:r>
              <a:rPr lang="en-US" sz="2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Curse of history and curse of dimensionality</a:t>
            </a:r>
          </a:p>
        </p:txBody>
      </p:sp>
    </p:spTree>
    <p:extLst>
      <p:ext uri="{BB962C8B-B14F-4D97-AF65-F5344CB8AC3E}">
        <p14:creationId xmlns:p14="http://schemas.microsoft.com/office/powerpoint/2010/main" val="585679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9395F2-F772-9E4F-81BE-0DC17FA13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9E7A37E-70E3-4C87-FD81-56E47C4B6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B2FE4-22A1-80B3-CCF5-AF47843A1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(Scalability)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E6A5BADF-045E-AD8C-2A5C-98B70B623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E962B-617B-176F-6AB7-6105ABCFE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62" y="891908"/>
            <a:ext cx="6224335" cy="2072009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Selectively modeled only a few neighbors, then extrapolating their presence and behaviors</a:t>
            </a:r>
          </a:p>
          <a:p>
            <a:pPr lvl="1"/>
            <a:r>
              <a:rPr lang="en-US" sz="2000" dirty="0"/>
              <a:t>Utilize techniques from </a:t>
            </a:r>
            <a:r>
              <a:rPr lang="en-US" sz="2000" u="sng" dirty="0"/>
              <a:t>polling and survey literature</a:t>
            </a:r>
            <a:r>
              <a:rPr lang="en-US" sz="2000" dirty="0"/>
              <a:t> to estimate large populations from only a few individuals</a:t>
            </a:r>
          </a:p>
          <a:p>
            <a:pPr lvl="1"/>
            <a:r>
              <a:rPr lang="en-US" sz="2000" dirty="0"/>
              <a:t>Addresses scalability of number of agents in the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17DE1-0047-1331-BAB4-A50DAB389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311" y="3517424"/>
            <a:ext cx="7013737" cy="262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555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33616B-7F91-1E21-E6BF-30E750A6E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F8ADCD-3247-4F20-E6E6-B4B5C94C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00571-B2BF-6BD6-7AD5-418637273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(Scalability)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10E81298-D15C-AFEE-214E-5651F253A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E350F-080F-27EE-2920-6020E97BF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62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Developed an </a:t>
            </a:r>
            <a:r>
              <a:rPr lang="en-US" sz="2400" b="1" dirty="0"/>
              <a:t>online planning</a:t>
            </a:r>
            <a:r>
              <a:rPr lang="en-US" sz="2400" dirty="0"/>
              <a:t> algorithm </a:t>
            </a:r>
            <a:br>
              <a:rPr lang="en-US" sz="2400" dirty="0"/>
            </a:br>
            <a:r>
              <a:rPr lang="en-US" sz="2400" dirty="0"/>
              <a:t>(I-POMCP)</a:t>
            </a:r>
          </a:p>
          <a:p>
            <a:pPr lvl="1"/>
            <a:r>
              <a:rPr lang="en-US" sz="2000" dirty="0"/>
              <a:t>Extended the POMCP algorithm (Silver &amp; Veness, 2010) to multiagent planning with agent openness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Agents decide actions in real-time from only its current belief instead of needing to pre-plan for all possible beliefs</a:t>
            </a:r>
          </a:p>
          <a:p>
            <a:pPr lvl="1"/>
            <a:r>
              <a:rPr lang="en-US" sz="2000" dirty="0"/>
              <a:t>Addresses scalability of environment model size</a:t>
            </a:r>
          </a:p>
        </p:txBody>
      </p:sp>
    </p:spTree>
    <p:extLst>
      <p:ext uri="{BB962C8B-B14F-4D97-AF65-F5344CB8AC3E}">
        <p14:creationId xmlns:p14="http://schemas.microsoft.com/office/powerpoint/2010/main" val="39990414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3B88B-E218-05B9-ACB3-B66553975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9E2C90B-97BF-B7E1-3FDC-B5F973908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2E6D25-5346-BA23-9C15-76FF3415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(Scalability)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C1142E64-FC52-6226-4771-F8F1ECA24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D3812-E18B-0E22-6181-3B3105A7B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62" y="713232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Theoretical results established </a:t>
            </a:r>
            <a:r>
              <a:rPr lang="en-US" sz="2400" b="1" dirty="0"/>
              <a:t>error bounds</a:t>
            </a:r>
            <a:r>
              <a:rPr lang="en-US" sz="2400" dirty="0"/>
              <a:t> on:</a:t>
            </a:r>
          </a:p>
          <a:p>
            <a:r>
              <a:rPr lang="en-US" sz="2400" dirty="0"/>
              <a:t>Proportions of neighbors choosing each action</a:t>
            </a:r>
          </a:p>
          <a:p>
            <a:pPr lvl="1"/>
            <a:r>
              <a:rPr lang="en-US" sz="2000" u="sng" dirty="0"/>
              <a:t>Logarithmic</a:t>
            </a:r>
            <a:r>
              <a:rPr lang="en-US" sz="2000" dirty="0"/>
              <a:t> in the total number of agents</a:t>
            </a:r>
          </a:p>
          <a:p>
            <a:r>
              <a:rPr lang="en-US" sz="2400" dirty="0"/>
              <a:t>Likelihoods of overall behaviors of neighbors</a:t>
            </a:r>
          </a:p>
          <a:p>
            <a:r>
              <a:rPr lang="en-US" sz="2400" dirty="0"/>
              <a:t>Estimations of cumulative rewards (regret)</a:t>
            </a:r>
          </a:p>
          <a:p>
            <a:pPr lvl="1"/>
            <a:r>
              <a:rPr lang="en-US" sz="2000" u="sng" dirty="0"/>
              <a:t>Polynomial</a:t>
            </a:r>
            <a:r>
              <a:rPr lang="en-US" sz="2000" dirty="0"/>
              <a:t> in the total number of agents</a:t>
            </a:r>
          </a:p>
        </p:txBody>
      </p:sp>
    </p:spTree>
    <p:extLst>
      <p:ext uri="{BB962C8B-B14F-4D97-AF65-F5344CB8AC3E}">
        <p14:creationId xmlns:p14="http://schemas.microsoft.com/office/powerpoint/2010/main" val="426005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D8C97D-E104-E8AA-8500-7D60DF4E5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A53ED-FFB4-0892-5D81-0F89FF103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 dirty="0"/>
              <a:t>Survey Paper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89815-8A2B-26A4-F2B9-C78B7F221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A. Eck, L-K. Soh, &amp; P. Doshi. 2023. Decision making in open agent systems. </a:t>
            </a:r>
            <a:r>
              <a:rPr lang="en-US" sz="2200" i="1" dirty="0"/>
              <a:t>AI Magazine</a:t>
            </a:r>
            <a:r>
              <a:rPr lang="en-US" sz="2200" dirty="0"/>
              <a:t>. 44(4): 508-523.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3E2354-EF7A-F90C-BFCF-DC4CF1F54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727920"/>
            <a:ext cx="6903720" cy="54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0617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B81EBB-1933-3F03-618C-4691F7028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5EB9DE9-28E3-83EE-B3A1-5AB365F09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D6E1A-F0D7-D737-CF9C-6FB9C35A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(Communication)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08DDF3B6-ACEF-786D-9350-A8C9C27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888D36-00D2-3CA1-15F4-BF013789411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6417" y="713232"/>
                <a:ext cx="6224335" cy="5431536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400" b="0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Challenge </a:t>
                </a:r>
                <a:r>
                  <a:rPr lang="en-US" sz="2400" dirty="0">
                    <a:solidFill>
                      <a:srgbClr val="1C1D1E"/>
                    </a:solidFill>
                    <a:latin typeface="Open Sans" panose="020B0606030504020204" pitchFamily="34" charset="0"/>
                  </a:rPr>
                  <a:t>with agent openness:</a:t>
                </a:r>
              </a:p>
              <a:p>
                <a:pPr lvl="1"/>
                <a:r>
                  <a:rPr lang="en-US" sz="2000" b="0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Presence states of other agents are often unobservable to the subject agent </a:t>
                </a:r>
                <a14:m>
                  <m:oMath xmlns:m="http://schemas.openxmlformats.org/officeDocument/2006/math">
                    <m:r>
                      <a:rPr lang="en-US" sz="2000" b="0" i="1" u="none" strike="noStrike" dirty="0" smtClean="0">
                        <a:solidFill>
                          <a:srgbClr val="1C1D1E"/>
                        </a:solidFill>
                        <a:effectLst/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000" b="0" i="0" u="none" strike="noStrike" dirty="0">
                  <a:solidFill>
                    <a:srgbClr val="1C1D1E"/>
                  </a:solidFill>
                  <a:effectLst/>
                  <a:latin typeface="Open Sans" panose="020B0606030504020204" pitchFamily="34" charset="0"/>
                </a:endParaRPr>
              </a:p>
              <a:p>
                <a:pPr lvl="1"/>
                <a:r>
                  <a:rPr lang="en-US" sz="2000" b="0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Have to infer the presence of others from environment state transitions (e.g., did a fire decrease as expected?)</a:t>
                </a:r>
                <a:br>
                  <a:rPr lang="en-US" sz="2000" b="0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</a:br>
                <a:endParaRPr lang="en-US" sz="2000" b="0" i="0" u="none" strike="noStrike" dirty="0">
                  <a:solidFill>
                    <a:srgbClr val="1C1D1E"/>
                  </a:solidFill>
                  <a:effectLst/>
                  <a:latin typeface="Open Sans" panose="020B0606030504020204" pitchFamily="34" charset="0"/>
                </a:endParaRPr>
              </a:p>
              <a:p>
                <a:r>
                  <a:rPr lang="en-US" sz="2400" b="0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Kakarlapudi </a:t>
                </a:r>
                <a:r>
                  <a:rPr lang="en-US" sz="2400" b="0" i="1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et al</a:t>
                </a:r>
                <a:r>
                  <a:rPr lang="en-US" sz="2400" b="0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. (2022): added decision-making about </a:t>
                </a:r>
                <a:r>
                  <a:rPr lang="en-US" sz="2400" b="1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communication</a:t>
                </a:r>
                <a:r>
                  <a:rPr lang="en-US" sz="2400" b="0" i="0" u="none" strike="noStrike" dirty="0">
                    <a:solidFill>
                      <a:srgbClr val="1C1D1E"/>
                    </a:solidFill>
                    <a:effectLst/>
                    <a:latin typeface="Open Sans" panose="020B0606030504020204" pitchFamily="34" charset="0"/>
                  </a:rPr>
                  <a:t> to explicitly share information about the presence of agents with one another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888D36-00D2-3CA1-15F4-BF01378941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6417" y="713232"/>
                <a:ext cx="6224335" cy="5431536"/>
              </a:xfrm>
              <a:blipFill>
                <a:blip r:embed="rId3"/>
                <a:stretch>
                  <a:fillRect l="-1426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87598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8DA99D-67CE-545C-8F3E-444955499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1C80541-F1A8-C676-5F4D-9C9EF70AD5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38F90-63EB-C599-BA5C-A504E06D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(Communication)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7CF27BD-D331-1E76-9C85-46CF62E9C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A5CA8-825E-6EFC-6886-21B4A88FC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62" y="860376"/>
            <a:ext cx="6224335" cy="2807734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Agents treat messages from other agents as explicit observations about their presence states</a:t>
            </a:r>
          </a:p>
          <a:p>
            <a:pPr lvl="1"/>
            <a:r>
              <a:rPr lang="en-US" sz="2000" dirty="0"/>
              <a:t>Incorporate into the belief update about the presence states of neighbors</a:t>
            </a:r>
            <a:endParaRPr lang="en-US" dirty="0"/>
          </a:p>
          <a:p>
            <a:pPr lvl="1"/>
            <a:r>
              <a:rPr lang="en-US" sz="2000" dirty="0"/>
              <a:t>Do not necessarily fully trust the shared information (e.g., could be a faulty information channel)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E04E608C-A2DC-0C39-012F-9D865D732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993" y="4219669"/>
            <a:ext cx="6827340" cy="19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866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B092A6-75B7-C560-9C69-0F75B2218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8BD311-29AE-84C3-3F15-6B3A0C7D6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36461C-19D9-ED31-0348-E8E7FA83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(Communication)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E0BE374E-D0AF-2464-53CB-012BA5ADD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66F81-1041-853F-B7E1-D7648C55B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62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Assume a self-interested decision process, so agents do not share every time step</a:t>
            </a:r>
          </a:p>
          <a:p>
            <a:pPr lvl="1"/>
            <a:r>
              <a:rPr lang="en-US" sz="2000" dirty="0"/>
              <a:t>Instead, </a:t>
            </a:r>
            <a:r>
              <a:rPr lang="en-US" sz="2000" b="1" dirty="0"/>
              <a:t>decide </a:t>
            </a:r>
            <a:r>
              <a:rPr lang="en-US" sz="2000" b="1" u="sng" dirty="0"/>
              <a:t>when and how</a:t>
            </a:r>
            <a:r>
              <a:rPr lang="en-US" sz="2000" b="1" dirty="0"/>
              <a:t> to communicate</a:t>
            </a:r>
            <a:r>
              <a:rPr lang="en-US" sz="2000" dirty="0"/>
              <a:t> in order to influence neighbors to accomplish own goals</a:t>
            </a:r>
          </a:p>
          <a:p>
            <a:pPr lvl="1"/>
            <a:r>
              <a:rPr lang="en-US" sz="2000" dirty="0"/>
              <a:t>Also consider costs of communication (e.g., energy usage, channel bandwidth)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Double decision process -- how to act and how to communicate, all within one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22919830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C85BD0-E344-A3D0-68AF-2E7AC69B5F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FF4155-69F8-1AF9-9132-5E5AAE5C7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EEAAFA-2CC4-5035-0167-17FA06D2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(Communication)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BA3E5514-D379-D81A-013B-B06625B7C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5EBE8-D09B-E769-5F97-1316A8301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3362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Developed a </a:t>
            </a:r>
            <a:r>
              <a:rPr lang="en-US" sz="2400" b="1" u="sng" dirty="0"/>
              <a:t>fully</a:t>
            </a:r>
            <a:r>
              <a:rPr lang="en-US" sz="2400" b="1" dirty="0"/>
              <a:t> online planning</a:t>
            </a:r>
            <a:r>
              <a:rPr lang="en-US" sz="2400" dirty="0"/>
              <a:t> algorithm (CI-POMCP-PF)</a:t>
            </a:r>
          </a:p>
          <a:p>
            <a:pPr lvl="1"/>
            <a:r>
              <a:rPr lang="en-US" sz="2000" dirty="0"/>
              <a:t>Does </a:t>
            </a:r>
            <a:r>
              <a:rPr lang="en-US" sz="2000" b="1" dirty="0"/>
              <a:t>not</a:t>
            </a:r>
            <a:r>
              <a:rPr lang="en-US" sz="2000" dirty="0"/>
              <a:t> require pre-computed policies for neighbors (Eck et al., 2020) but instead plans each neighbors behavior in real-time</a:t>
            </a:r>
          </a:p>
          <a:p>
            <a:pPr lvl="2"/>
            <a:r>
              <a:rPr lang="en-US" sz="1800" dirty="0"/>
              <a:t>Can be used with no prior knowledge of other agents needed!</a:t>
            </a:r>
          </a:p>
          <a:p>
            <a:pPr lvl="1"/>
            <a:r>
              <a:rPr lang="en-US" sz="2000" dirty="0"/>
              <a:t>Agents decide how to communicate by simulating how they expect those messages to influence other agents’ future decisions</a:t>
            </a:r>
          </a:p>
          <a:p>
            <a:pPr lvl="1"/>
            <a:r>
              <a:rPr lang="en-US" sz="2000" dirty="0"/>
              <a:t>Also addresses the </a:t>
            </a:r>
            <a:r>
              <a:rPr lang="en-US" sz="2000" b="1" u="sng" dirty="0"/>
              <a:t>exponential size</a:t>
            </a:r>
            <a:r>
              <a:rPr lang="en-US" sz="2000" b="1" dirty="0"/>
              <a:t> of the observation space</a:t>
            </a:r>
            <a:r>
              <a:rPr lang="en-US" sz="2000" dirty="0"/>
              <a:t> due to the inclusion of messages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First online algorithm for the CI-POMDP (ref)</a:t>
            </a:r>
          </a:p>
        </p:txBody>
      </p:sp>
    </p:spTree>
    <p:extLst>
      <p:ext uri="{BB962C8B-B14F-4D97-AF65-F5344CB8AC3E}">
        <p14:creationId xmlns:p14="http://schemas.microsoft.com/office/powerpoint/2010/main" val="39751978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1B20B7-73C8-0706-7BBF-64AE62620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61ED377-07B5-18AF-5072-2CC376917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64FB8-3C36-55BC-DD3A-D08599F9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(Graph-based Learning)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F3BB345-98B4-B996-2B37-778C7D6F7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A529C-9820-18F2-502C-905710BA4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7" y="713232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b="0" i="0" u="none" strike="noStrike" dirty="0">
                <a:solidFill>
                  <a:srgbClr val="1C1D1E"/>
                </a:solidFill>
                <a:effectLst/>
              </a:rPr>
              <a:t>All of the approaches so far have been </a:t>
            </a:r>
            <a:r>
              <a:rPr lang="en-US" sz="2400" b="0" i="0" u="sng" strike="noStrike" dirty="0">
                <a:solidFill>
                  <a:srgbClr val="1C1D1E"/>
                </a:solidFill>
                <a:effectLst/>
              </a:rPr>
              <a:t>planning-based</a:t>
            </a:r>
          </a:p>
          <a:p>
            <a:pPr lvl="1"/>
            <a:r>
              <a:rPr lang="en-US" sz="2000" dirty="0">
                <a:solidFill>
                  <a:srgbClr val="1C1D1E"/>
                </a:solidFill>
              </a:rPr>
              <a:t>Require at least a model of environment dynamics to be known in advance</a:t>
            </a:r>
          </a:p>
          <a:p>
            <a:pPr lvl="1"/>
            <a:r>
              <a:rPr lang="en-US" sz="2000" dirty="0">
                <a:solidFill>
                  <a:srgbClr val="1C1D1E"/>
                </a:solidFill>
              </a:rPr>
              <a:t>Often also the set of all agents that might be in the environment</a:t>
            </a:r>
            <a:br>
              <a:rPr lang="en-US" sz="2000" dirty="0">
                <a:solidFill>
                  <a:srgbClr val="1C1D1E"/>
                </a:solidFill>
              </a:rPr>
            </a:br>
            <a:endParaRPr lang="en-US" sz="2000" b="0" i="0" u="none" strike="noStrike" dirty="0">
              <a:solidFill>
                <a:srgbClr val="1C1D1E"/>
              </a:solidFill>
              <a:effectLst/>
            </a:endParaRPr>
          </a:p>
          <a:p>
            <a:r>
              <a:rPr lang="en-US" sz="2400" b="0" i="0" u="none" strike="noStrike" dirty="0">
                <a:solidFill>
                  <a:srgbClr val="1C1D1E"/>
                </a:solidFill>
                <a:effectLst/>
              </a:rPr>
              <a:t>Rahman </a:t>
            </a:r>
            <a:r>
              <a:rPr lang="en-US" sz="2400" b="0" i="1" u="none" strike="noStrike" dirty="0">
                <a:solidFill>
                  <a:srgbClr val="1C1D1E"/>
                </a:solidFill>
                <a:effectLst/>
              </a:rPr>
              <a:t>et al</a:t>
            </a:r>
            <a:r>
              <a:rPr lang="en-US" sz="2400" b="0" i="0" u="none" strike="noStrike" dirty="0">
                <a:solidFill>
                  <a:srgbClr val="1C1D1E"/>
                </a:solidFill>
                <a:effectLst/>
              </a:rPr>
              <a:t>. (2021): developed the </a:t>
            </a:r>
            <a:r>
              <a:rPr lang="en-US" sz="2400" b="1" i="0" u="none" strike="noStrike" dirty="0">
                <a:solidFill>
                  <a:srgbClr val="1C1D1E"/>
                </a:solidFill>
                <a:effectLst/>
              </a:rPr>
              <a:t>first deep RL solution</a:t>
            </a:r>
            <a:r>
              <a:rPr lang="en-US" sz="2400" b="0" i="0" u="none" strike="noStrike" dirty="0">
                <a:solidFill>
                  <a:srgbClr val="1C1D1E"/>
                </a:solidFill>
                <a:effectLst/>
              </a:rPr>
              <a:t> for decision making with agent openness</a:t>
            </a:r>
          </a:p>
          <a:p>
            <a:pPr lvl="1"/>
            <a:r>
              <a:rPr lang="en-US" sz="2000" dirty="0">
                <a:solidFill>
                  <a:srgbClr val="1C1D1E"/>
                </a:solidFill>
              </a:rPr>
              <a:t>Specifically address </a:t>
            </a:r>
            <a:r>
              <a:rPr lang="en-US" sz="2000" u="sng" dirty="0">
                <a:solidFill>
                  <a:srgbClr val="1C1D1E"/>
                </a:solidFill>
              </a:rPr>
              <a:t>ad hoc teamwork</a:t>
            </a:r>
            <a:r>
              <a:rPr lang="en-US" sz="2000" dirty="0">
                <a:solidFill>
                  <a:srgbClr val="1C1D1E"/>
                </a:solidFill>
              </a:rPr>
              <a:t> </a:t>
            </a:r>
            <a:r>
              <a:rPr lang="en-US" sz="2000" dirty="0"/>
              <a:t>(Stone et al., 2010) </a:t>
            </a:r>
            <a:r>
              <a:rPr lang="en-US" sz="2000" dirty="0">
                <a:solidFill>
                  <a:srgbClr val="1C1D1E"/>
                </a:solidFill>
              </a:rPr>
              <a:t>where agents </a:t>
            </a:r>
            <a:r>
              <a:rPr lang="en-US" sz="2000" b="1" dirty="0">
                <a:solidFill>
                  <a:srgbClr val="1C1D1E"/>
                </a:solidFill>
              </a:rPr>
              <a:t>do not coordinate</a:t>
            </a:r>
            <a:r>
              <a:rPr lang="en-US" sz="2000" dirty="0">
                <a:solidFill>
                  <a:srgbClr val="1C1D1E"/>
                </a:solidFill>
              </a:rPr>
              <a:t> with peers in advance</a:t>
            </a:r>
            <a:endParaRPr lang="en-US" sz="2000" b="0" i="0" u="none" strike="noStrike" dirty="0">
              <a:solidFill>
                <a:srgbClr val="1C1D1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60895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E8EC16-9F10-0D52-82C2-7CED98364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3DB257D-FE0E-3FF7-9812-A67670D5D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1C810-1A74-2E26-E6EB-D81BF21E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(Graph-based Learning)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F1F2E5B8-3FB8-24C6-D7E9-9FACC2D2D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B26D9-4FA8-D42F-ACED-D2DA47F13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7" y="713232"/>
            <a:ext cx="6224335" cy="5431536"/>
          </a:xfrm>
        </p:spPr>
        <p:txBody>
          <a:bodyPr anchor="ctr">
            <a:normAutofit/>
          </a:bodyPr>
          <a:lstStyle/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r>
              <a:rPr lang="en-US" sz="2400" b="1" dirty="0">
                <a:cs typeface="Arial MT"/>
              </a:rPr>
              <a:t>Agent Openness:</a:t>
            </a:r>
          </a:p>
          <a:p>
            <a:pPr marL="755650" lvl="1" indent="-28575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n-US" sz="2000" dirty="0">
                <a:cs typeface="Arial MT"/>
              </a:rPr>
              <a:t>Agents can enter or leave the system at any time</a:t>
            </a:r>
          </a:p>
          <a:p>
            <a:pPr marL="755650" lvl="1" indent="-28575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n-US" sz="2000" dirty="0">
                <a:cs typeface="Arial MT"/>
              </a:rPr>
              <a:t>Team composition is not fixed</a:t>
            </a:r>
          </a:p>
          <a:p>
            <a:pPr marL="401955" indent="-389255">
              <a:lnSpc>
                <a:spcPts val="2455"/>
              </a:lnSpc>
              <a:spcBef>
                <a:spcPts val="100"/>
              </a:spcBef>
              <a:buChar char="●"/>
              <a:tabLst>
                <a:tab pos="401955" algn="l"/>
              </a:tabLst>
            </a:pPr>
            <a:endParaRPr lang="en-US" sz="2400" b="1" dirty="0">
              <a:cs typeface="Arial MT"/>
            </a:endParaRPr>
          </a:p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r>
              <a:rPr lang="en-US" sz="2400" b="1" dirty="0">
                <a:cs typeface="Arial MT"/>
              </a:rPr>
              <a:t>Type Openness:</a:t>
            </a:r>
          </a:p>
          <a:p>
            <a:pPr marL="755650" lvl="1" indent="-28575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n-US" sz="2000" dirty="0">
                <a:cs typeface="Arial MT"/>
              </a:rPr>
              <a:t>Each agent may have different internal </a:t>
            </a:r>
            <a:r>
              <a:rPr lang="en-US" sz="2000" b="1" dirty="0">
                <a:cs typeface="Arial MT"/>
              </a:rPr>
              <a:t>behavior</a:t>
            </a:r>
            <a:r>
              <a:rPr lang="en-US" sz="2000" dirty="0">
                <a:cs typeface="Arial MT"/>
              </a:rPr>
              <a:t> (policy/</a:t>
            </a:r>
            <a:r>
              <a:rPr lang="en-US" sz="2000" i="1" dirty="0">
                <a:cs typeface="Arial MT"/>
              </a:rPr>
              <a:t>type</a:t>
            </a:r>
            <a:r>
              <a:rPr lang="en-US" sz="2000" dirty="0">
                <a:cs typeface="Arial MT"/>
              </a:rPr>
              <a:t>)</a:t>
            </a:r>
          </a:p>
          <a:p>
            <a:pPr marL="755650" lvl="1" indent="-28575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n-US" sz="2000" dirty="0">
                <a:cs typeface="Arial MT"/>
              </a:rPr>
              <a:t>Learner has </a:t>
            </a:r>
            <a:r>
              <a:rPr lang="en-US" sz="2000" i="1" dirty="0">
                <a:cs typeface="Arial MT"/>
              </a:rPr>
              <a:t>no prior </a:t>
            </a:r>
            <a:r>
              <a:rPr lang="en-US" sz="2000" dirty="0">
                <a:cs typeface="Arial MT"/>
              </a:rPr>
              <a:t>access to teammate policies</a:t>
            </a:r>
          </a:p>
          <a:p>
            <a:pPr marL="755650" lvl="1" indent="-28575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n-US" sz="2000" dirty="0">
                <a:cs typeface="Arial MT"/>
              </a:rPr>
              <a:t>Teammates may </a:t>
            </a:r>
            <a:r>
              <a:rPr lang="en-US" sz="2000" i="1" dirty="0">
                <a:cs typeface="Arial MT"/>
              </a:rPr>
              <a:t>change type over time</a:t>
            </a:r>
            <a:endParaRPr lang="en-US" b="0" i="0" u="none" strike="noStrike" dirty="0">
              <a:solidFill>
                <a:srgbClr val="1C1D1E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61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4C29D-9737-D3ED-B54E-2F2DB209A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2FD740C-C175-B9F9-C0C8-A20B9B6AC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112E7-5CD0-C3A0-81A7-2D70C83B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Modeling Agent Openness   </a:t>
            </a:r>
            <a:r>
              <a:rPr lang="en-US" sz="3600" dirty="0"/>
              <a:t>(Graph-based Learning)</a:t>
            </a:r>
            <a:endParaRPr lang="en-US" sz="7200" dirty="0"/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DFD2B4E-375D-1B9A-3000-AAC46921B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65027F-85D0-CA45-D0F2-1287F82B1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089" y="1793338"/>
            <a:ext cx="4419711" cy="495703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C53CA2-32E5-EABD-0B29-7405E20800C2}"/>
              </a:ext>
            </a:extLst>
          </p:cNvPr>
          <p:cNvSpPr txBox="1">
            <a:spLocks/>
          </p:cNvSpPr>
          <p:nvPr/>
        </p:nvSpPr>
        <p:spPr>
          <a:xfrm>
            <a:off x="375236" y="1551919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r>
              <a:rPr lang="en-US" sz="2400" dirty="0">
                <a:cs typeface="Arial MT"/>
              </a:rPr>
              <a:t>Modeled agent openness using </a:t>
            </a:r>
            <a:r>
              <a:rPr lang="en-US" sz="2400" b="1" dirty="0">
                <a:cs typeface="Arial MT"/>
              </a:rPr>
              <a:t>dynamic interaction graphs</a:t>
            </a:r>
          </a:p>
          <a:p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Nodes are agents currently in the system</a:t>
            </a:r>
          </a:p>
          <a:p>
            <a: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  <a:t>Edges represent relationships between agents for the current task</a:t>
            </a:r>
            <a:br>
              <a:rPr lang="en-US" sz="2000" dirty="0">
                <a:solidFill>
                  <a:srgbClr val="1C1D1E"/>
                </a:solidFill>
                <a:latin typeface="Open Sans" panose="020B0606030504020204" pitchFamily="34" charset="0"/>
              </a:rPr>
            </a:br>
            <a:endParaRPr lang="en-US" sz="2000" dirty="0">
              <a:solidFill>
                <a:srgbClr val="1C1D1E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C1D1E"/>
                </a:solidFill>
              </a:rPr>
              <a:t>Interaction graphs change over time as agents join and leave the system</a:t>
            </a:r>
          </a:p>
          <a:p>
            <a:r>
              <a:rPr lang="en-US" sz="2000" dirty="0">
                <a:solidFill>
                  <a:srgbClr val="1C1D1E"/>
                </a:solidFill>
              </a:rPr>
              <a:t>Graph structure can change from one step to the next if inputted into Graph Neural Networks (GNNs)</a:t>
            </a:r>
          </a:p>
          <a:p>
            <a:pPr lvl="1"/>
            <a:r>
              <a:rPr lang="en-US" sz="2000" dirty="0">
                <a:solidFill>
                  <a:srgbClr val="1C1D1E"/>
                </a:solidFill>
              </a:rPr>
              <a:t>Use convolution operations to learn over subgraphs</a:t>
            </a:r>
          </a:p>
          <a:p>
            <a:r>
              <a:rPr lang="en-US" sz="2000" dirty="0">
                <a:solidFill>
                  <a:srgbClr val="1C1D1E"/>
                </a:solidFill>
              </a:rPr>
              <a:t>Solution called </a:t>
            </a:r>
            <a:r>
              <a:rPr lang="en-US" sz="2000" b="1" dirty="0">
                <a:solidFill>
                  <a:srgbClr val="1C1D1E"/>
                </a:solidFill>
              </a:rPr>
              <a:t>Graph-based Policy Learning (GPL)</a:t>
            </a:r>
          </a:p>
        </p:txBody>
      </p:sp>
    </p:spTree>
    <p:extLst>
      <p:ext uri="{BB962C8B-B14F-4D97-AF65-F5344CB8AC3E}">
        <p14:creationId xmlns:p14="http://schemas.microsoft.com/office/powerpoint/2010/main" val="40112731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6560AA-91C0-428B-FFCF-F3D9B76BD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46F5F0-5116-5647-99ED-CE22E015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80BEC7-D291-C799-5D33-AAA88195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(Graph-based Learning)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3482B02-1761-6AC9-66CE-E9ADA7AC0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3C362-AFFA-D672-7E91-4763B3B66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7" y="713232"/>
            <a:ext cx="6224335" cy="5431536"/>
          </a:xfrm>
        </p:spPr>
        <p:txBody>
          <a:bodyPr anchor="ctr">
            <a:normAutofit/>
          </a:bodyPr>
          <a:lstStyle/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endParaRPr lang="en-US" sz="2400" b="1" dirty="0">
              <a:cs typeface="Arial MT"/>
            </a:endParaRPr>
          </a:p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r>
              <a:rPr lang="en-US" sz="2400" dirty="0">
                <a:cs typeface="Arial MT"/>
              </a:rPr>
              <a:t>Can also infer types of other agents through recurrent layers</a:t>
            </a:r>
          </a:p>
          <a:p>
            <a:pPr marL="298450" indent="-28575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n-US" sz="2400" dirty="0">
                <a:cs typeface="Arial MT"/>
              </a:rPr>
              <a:t>Long-short term memory (LSTM) layers learn from sequences of observed behaviors of each neighbor</a:t>
            </a:r>
          </a:p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endParaRPr lang="en-US" sz="2400" dirty="0">
              <a:cs typeface="Arial MT"/>
            </a:endParaRPr>
          </a:p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r>
              <a:rPr lang="en-US" sz="2400" dirty="0">
                <a:cs typeface="Arial MT"/>
              </a:rPr>
              <a:t>Initial study assumed agent types were static, but could be used as the basis of a solution for addressing type openness</a:t>
            </a:r>
          </a:p>
        </p:txBody>
      </p:sp>
    </p:spTree>
    <p:extLst>
      <p:ext uri="{BB962C8B-B14F-4D97-AF65-F5344CB8AC3E}">
        <p14:creationId xmlns:p14="http://schemas.microsoft.com/office/powerpoint/2010/main" val="5167393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3E6D3A-5E08-9D67-0EC5-1B2757E4C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1F65C0-ED7B-D17E-5297-3875E6B92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AAD83-BCE7-A005-5467-635CA77D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Modeling Agent Openness </a:t>
            </a:r>
            <a:br>
              <a:rPr lang="en-US" sz="4600" dirty="0"/>
            </a:br>
            <a:br>
              <a:rPr lang="en-US" sz="4600" dirty="0"/>
            </a:br>
            <a:r>
              <a:rPr lang="en-US" sz="3600" dirty="0"/>
              <a:t>(Graph-based Learning)</a:t>
            </a:r>
            <a:endParaRPr lang="en-US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48CD2022-98AB-1F90-3369-2B0ED8116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7D515-C543-A5CC-66CB-D14CDA1C4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7" y="713232"/>
            <a:ext cx="6224335" cy="5431536"/>
          </a:xfrm>
        </p:spPr>
        <p:txBody>
          <a:bodyPr anchor="ctr">
            <a:normAutofit/>
          </a:bodyPr>
          <a:lstStyle/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r>
              <a:rPr lang="en-US" sz="2400" dirty="0">
                <a:cs typeface="Arial MT"/>
              </a:rPr>
              <a:t>Rahman et al. (2023) extended GPL to </a:t>
            </a:r>
            <a:r>
              <a:rPr lang="en-US" sz="2400" b="1" dirty="0">
                <a:cs typeface="Arial MT"/>
              </a:rPr>
              <a:t>partially observable </a:t>
            </a:r>
            <a:r>
              <a:rPr lang="en-US" sz="2400" dirty="0">
                <a:cs typeface="Arial MT"/>
              </a:rPr>
              <a:t>environments (</a:t>
            </a:r>
            <a:r>
              <a:rPr lang="en-US" sz="2400" b="1" dirty="0">
                <a:cs typeface="Arial MT"/>
              </a:rPr>
              <a:t>PO-GPL</a:t>
            </a:r>
            <a:r>
              <a:rPr lang="en-US" sz="2400" dirty="0">
                <a:cs typeface="Arial MT"/>
              </a:rPr>
              <a:t>)</a:t>
            </a:r>
          </a:p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endParaRPr lang="en-US" sz="2400" dirty="0">
              <a:cs typeface="Arial MT"/>
            </a:endParaRPr>
          </a:p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r>
              <a:rPr lang="en-US" sz="2400" dirty="0">
                <a:cs typeface="Arial MT"/>
              </a:rPr>
              <a:t>Adds beliefs about:</a:t>
            </a:r>
          </a:p>
          <a:p>
            <a:pPr marL="355600" indent="-34290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n-US" sz="2400" dirty="0">
                <a:cs typeface="Arial MT"/>
              </a:rPr>
              <a:t>environment states</a:t>
            </a:r>
          </a:p>
          <a:p>
            <a:pPr marL="355600" indent="-34290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n-US" sz="2400" b="1" dirty="0">
                <a:cs typeface="Arial MT"/>
              </a:rPr>
              <a:t>unobserved agents</a:t>
            </a:r>
            <a:r>
              <a:rPr lang="en-US" sz="2400" dirty="0">
                <a:cs typeface="Arial MT"/>
              </a:rPr>
              <a:t> to better model </a:t>
            </a:r>
            <a:r>
              <a:rPr lang="en-US" sz="2400" b="1" u="sng" dirty="0">
                <a:cs typeface="Arial MT"/>
              </a:rPr>
              <a:t>joint actions</a:t>
            </a:r>
            <a:endParaRPr lang="en-US" sz="2400" u="sng" dirty="0">
              <a:cs typeface="Arial MT"/>
            </a:endParaRPr>
          </a:p>
          <a:p>
            <a:pPr marL="355600" indent="-34290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endParaRPr lang="en-US" sz="2400" u="sng" dirty="0">
              <a:cs typeface="Arial MT"/>
            </a:endParaRPr>
          </a:p>
          <a:p>
            <a:pPr marL="12700" indent="0">
              <a:lnSpc>
                <a:spcPts val="2455"/>
              </a:lnSpc>
              <a:spcBef>
                <a:spcPts val="100"/>
              </a:spcBef>
              <a:buNone/>
              <a:tabLst>
                <a:tab pos="401955" algn="l"/>
              </a:tabLst>
            </a:pPr>
            <a:r>
              <a:rPr lang="en-US" sz="2400" dirty="0">
                <a:cs typeface="Arial MT"/>
              </a:rPr>
              <a:t>Compared multiple approaches for addressing partial observability</a:t>
            </a:r>
          </a:p>
          <a:p>
            <a:pPr marL="355600" indent="-34290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n-US" sz="2400" dirty="0">
                <a:cs typeface="Arial MT"/>
              </a:rPr>
              <a:t>Encoder-decoder layers (e.g., VAE)</a:t>
            </a:r>
          </a:p>
          <a:p>
            <a:pPr marL="355600" indent="-342900">
              <a:lnSpc>
                <a:spcPts val="2455"/>
              </a:lnSpc>
              <a:spcBef>
                <a:spcPts val="100"/>
              </a:spcBef>
              <a:tabLst>
                <a:tab pos="401955" algn="l"/>
              </a:tabLst>
            </a:pPr>
            <a:r>
              <a:rPr lang="en-US" sz="2400" dirty="0">
                <a:cs typeface="Arial MT"/>
              </a:rPr>
              <a:t>Sequential Monte Carlo estimation</a:t>
            </a:r>
          </a:p>
        </p:txBody>
      </p:sp>
    </p:spTree>
    <p:extLst>
      <p:ext uri="{BB962C8B-B14F-4D97-AF65-F5344CB8AC3E}">
        <p14:creationId xmlns:p14="http://schemas.microsoft.com/office/powerpoint/2010/main" val="42823622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8A614A-A747-8B1A-FD29-9AE8F20D1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D9229CF-0750-DAC2-0213-44B4B581C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641EBD-9F01-821E-D77C-12CCE0D05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5B1EEC-0654-533B-B989-48818E019C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B907D4-FA9C-F719-E582-4826B6EEE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AFE974-8346-E3F1-F434-12EFE292E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A1A0F60-49F6-EB88-188D-516F95C5A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4219A6-4254-DC53-6E30-AA93A68E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Exercise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381F7-BD0F-B531-8892-F3BBACEB1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strengths and weaknesses do you see with each of the methods discussed?</a:t>
            </a:r>
          </a:p>
          <a:p>
            <a:r>
              <a:rPr lang="en-US" sz="2400" dirty="0"/>
              <a:t>In terms of approximation quality, tractability, complexity of environment, etc.?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4C6685-9E58-1C02-CCD5-48AA84ED4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583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8EDC8-1F90-370E-802B-5B80F1598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9F78583-6E61-EDEA-A853-36E6692B4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CCF62-429C-C493-4BFA-0310F58BF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Outline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6469BD2B-E7D5-0A8A-AEC3-062A02B5C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7D673-C8A9-EDDA-765A-C9F53FFB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92861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Topic 1: Introduction to Open Agent Systems [60 min]</a:t>
            </a:r>
          </a:p>
          <a:p>
            <a:pPr lvl="1"/>
            <a:r>
              <a:rPr lang="en-US" sz="1800" dirty="0"/>
              <a:t>Types and Sources of Openness</a:t>
            </a:r>
          </a:p>
          <a:p>
            <a:pPr lvl="1"/>
            <a:r>
              <a:rPr lang="en-US" sz="1800" dirty="0"/>
              <a:t>Challenges caused by Openness</a:t>
            </a:r>
          </a:p>
          <a:p>
            <a:pPr lvl="1"/>
            <a:r>
              <a:rPr lang="en-US" sz="1800" dirty="0"/>
              <a:t>Example Applications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/>
              <a:t>Topic 2: Multiagent Reasoning in OASYS [60 min]</a:t>
            </a:r>
          </a:p>
          <a:p>
            <a:pPr lvl="1"/>
            <a:r>
              <a:rPr lang="en-US" sz="1800" dirty="0"/>
              <a:t>Origins of OASYS</a:t>
            </a:r>
          </a:p>
          <a:p>
            <a:pPr lvl="1"/>
            <a:r>
              <a:rPr lang="en-US" sz="1800" dirty="0"/>
              <a:t>Background: (Multiagent) Markov Decision Processes</a:t>
            </a:r>
          </a:p>
          <a:p>
            <a:pPr lvl="1"/>
            <a:r>
              <a:rPr lang="en-US" sz="1800" dirty="0"/>
              <a:t>Planning and Reinforcement Learning Solutions</a:t>
            </a:r>
            <a:br>
              <a:rPr lang="en-US" sz="1800" dirty="0"/>
            </a:br>
            <a:endParaRPr lang="en-US" sz="1800" dirty="0"/>
          </a:p>
          <a:p>
            <a:r>
              <a:rPr lang="en-US" sz="2200" dirty="0"/>
              <a:t>Topic 3: Emerging and Future Research in OASYS [45 min]</a:t>
            </a:r>
          </a:p>
          <a:p>
            <a:pPr lvl="1"/>
            <a:r>
              <a:rPr lang="en-US" sz="1800" dirty="0"/>
              <a:t>Addressing scalability to many-agent systems</a:t>
            </a:r>
          </a:p>
          <a:p>
            <a:pPr lvl="1"/>
            <a:r>
              <a:rPr lang="en-US" sz="1800" dirty="0"/>
              <a:t>Focusing on Task and Type Openness</a:t>
            </a:r>
          </a:p>
          <a:p>
            <a:pPr lvl="1"/>
            <a:r>
              <a:rPr lang="en-US" sz="1800" dirty="0"/>
              <a:t>Human-AI Interactions</a:t>
            </a:r>
            <a:br>
              <a:rPr lang="en-US" sz="1800" dirty="0"/>
            </a:br>
            <a:endParaRPr lang="en-US" sz="1800" dirty="0"/>
          </a:p>
          <a:p>
            <a:r>
              <a:rPr lang="en-US" sz="2200" dirty="0"/>
              <a:t>Topic 4: MOASEI Competition and Community Discussion [30 min]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909753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898FF-B765-6BB3-867C-E4A65FA7C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F90504-C44A-0007-1DB5-7A31F97E8CDA}"/>
              </a:ext>
            </a:extLst>
          </p:cNvPr>
          <p:cNvSpPr txBox="1"/>
          <p:nvPr/>
        </p:nvSpPr>
        <p:spPr>
          <a:xfrm>
            <a:off x="3345727" y="2352907"/>
            <a:ext cx="5500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0B0BE-11F1-9679-3DDF-B08C829E0F32}"/>
              </a:ext>
            </a:extLst>
          </p:cNvPr>
          <p:cNvSpPr txBox="1"/>
          <p:nvPr/>
        </p:nvSpPr>
        <p:spPr>
          <a:xfrm>
            <a:off x="3865356" y="4042317"/>
            <a:ext cx="4461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15 minute break</a:t>
            </a:r>
          </a:p>
        </p:txBody>
      </p:sp>
    </p:spTree>
    <p:extLst>
      <p:ext uri="{BB962C8B-B14F-4D97-AF65-F5344CB8AC3E}">
        <p14:creationId xmlns:p14="http://schemas.microsoft.com/office/powerpoint/2010/main" val="210504964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68EB44-8EE5-8523-67FE-30083D2E5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0ACA081-815D-605C-B635-CADE2E245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16BA0-E61D-C21E-8CBA-211D0F0D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Outline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AA38850-4E09-02D3-38E3-250C30A4C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59B4-D564-FF63-6448-C0A7C6142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928616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1: Introduction to Open Agent Systems [60 min]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Types and Sources of Openness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Challenges caused by Openness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Example Applications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2: Multiagent Reasoning in OASYS [60 min]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Origins of OASYS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Background: (Multiagent) Markov Decision Processes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Planning and Reinforcement Learning Solutions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/>
              <a:t>Topic 3: Emerging and Future Research in OASYS [45 min]</a:t>
            </a:r>
          </a:p>
          <a:p>
            <a:pPr lvl="1"/>
            <a:r>
              <a:rPr lang="en-US" sz="1800" dirty="0"/>
              <a:t>Addressing scalability to many-agent systems</a:t>
            </a:r>
          </a:p>
          <a:p>
            <a:pPr lvl="1"/>
            <a:r>
              <a:rPr lang="en-US" sz="1800" dirty="0"/>
              <a:t>Focusing on Task and Type Openness</a:t>
            </a:r>
          </a:p>
          <a:p>
            <a:pPr lvl="1"/>
            <a:r>
              <a:rPr lang="en-US" sz="1800" dirty="0"/>
              <a:t>Human-AI Interactions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4: MOASEI Competition and Community Discussion [30 min]</a:t>
            </a:r>
          </a:p>
          <a:p>
            <a:pPr lvl="1"/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21716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092346-52F3-1A27-A510-06FD7933B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1EEEA55-F816-23A8-596A-C5D6BBC03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86B5B-E1FB-DDB0-1D67-AFAD8BC0B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Scalability to Many-Agent Systems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096DFA0B-80E8-44BC-FF84-395C02A0D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AD40-3204-FE97-AD72-D41684AE7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Most planning and reinforcement learning solutions work with a small number of agents (e.g., 2-10)</a:t>
            </a:r>
          </a:p>
          <a:p>
            <a:pPr lvl="1"/>
            <a:r>
              <a:rPr lang="en-US" sz="2000" dirty="0"/>
              <a:t>Joint action space is </a:t>
            </a:r>
            <a:r>
              <a:rPr lang="en-US" sz="2000" u="sng" dirty="0"/>
              <a:t>exponential</a:t>
            </a:r>
            <a:r>
              <a:rPr lang="en-US" sz="2000" dirty="0"/>
              <a:t> in the number of agents</a:t>
            </a:r>
          </a:p>
          <a:p>
            <a:pPr lvl="1"/>
            <a:r>
              <a:rPr lang="en-US" sz="2000" dirty="0"/>
              <a:t>Agent openness adds curse of dimensionality to presence state/coalition modeling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Real-world applications often involve hundreds, thousands, or more agents</a:t>
            </a:r>
            <a:endParaRPr lang="en-US" sz="2000" dirty="0"/>
          </a:p>
          <a:p>
            <a:pPr lvl="1"/>
            <a:r>
              <a:rPr lang="en-US" sz="2000" dirty="0"/>
              <a:t>Solutions must address scalability to be of practical use</a:t>
            </a:r>
          </a:p>
        </p:txBody>
      </p:sp>
    </p:spTree>
    <p:extLst>
      <p:ext uri="{BB962C8B-B14F-4D97-AF65-F5344CB8AC3E}">
        <p14:creationId xmlns:p14="http://schemas.microsoft.com/office/powerpoint/2010/main" val="16995501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83976B-81C7-4545-936B-9887BFB6C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3A1F7A-A0BC-E56D-EC05-ED81A30E9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9229B7-CF7D-7B8A-92A0-E2F155665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24B4FDF-40CA-2E0E-800E-BF8068CBF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64095F-FC69-1F0E-B5BE-98A8F63C35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F875A5-910B-B30C-6C48-C3B252C334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91A8B64-67C5-91EC-BCB7-1D570E5A9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9AF55D-4730-ACC3-ADB2-C38A4C9F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Exercise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15C84-99B1-14F8-B88D-FCF370B7A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are some possible approaches to reasoning about openness that could scale to many-agent environments?</a:t>
            </a:r>
          </a:p>
          <a:p>
            <a:r>
              <a:rPr lang="en-US" sz="2400" dirty="0"/>
              <a:t>To handle agent openness?</a:t>
            </a:r>
          </a:p>
          <a:p>
            <a:r>
              <a:rPr lang="en-US" sz="2400" dirty="0"/>
              <a:t>To handle task openness?</a:t>
            </a:r>
          </a:p>
          <a:p>
            <a:r>
              <a:rPr lang="en-US" sz="2400" dirty="0"/>
              <a:t>To handle type openness?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3CA7FB2-EF22-475B-1CAF-7E2C46AC01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57993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CF0B36-708A-8601-CDF1-F783CADD0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DAF9859-A0C8-5723-85B4-127C663AB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DAAE6-5322-A295-6949-5BAF2487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Scalability to Many-Agent Systems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FF813A67-44AB-8EBE-CBCC-C5A09D340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7363-74BF-1FC6-5FDD-49904CE37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Extrapolation method of Eck et al. (2020) scales to 50+ agents, but yet unknown how much farther it can go</a:t>
            </a:r>
          </a:p>
          <a:p>
            <a:endParaRPr lang="en-US" sz="2200" dirty="0"/>
          </a:p>
          <a:p>
            <a:r>
              <a:rPr lang="en-US" sz="2200" dirty="0"/>
              <a:t>In progress: exploring approaches from </a:t>
            </a:r>
            <a:r>
              <a:rPr lang="en-US" sz="2200" b="1" dirty="0"/>
              <a:t>mean-field reinforcement learning</a:t>
            </a:r>
            <a:r>
              <a:rPr lang="en-US" sz="2200" dirty="0"/>
              <a:t> to scale to thousands of agents</a:t>
            </a:r>
          </a:p>
          <a:p>
            <a:pPr lvl="1"/>
            <a:r>
              <a:rPr lang="en-US" sz="2000" dirty="0"/>
              <a:t>Learn an average behavior of the rest of the system, use to infer joint actions</a:t>
            </a:r>
          </a:p>
          <a:p>
            <a:pPr lvl="1"/>
            <a:r>
              <a:rPr lang="en-US" sz="2000" dirty="0"/>
              <a:t>Could also learn average presence of rest of the agents for agent openness</a:t>
            </a:r>
          </a:p>
          <a:p>
            <a:pPr lvl="1"/>
            <a:r>
              <a:rPr lang="en-US" sz="2000" dirty="0"/>
              <a:t>Maybe average type of the rest of the agents for type openness?</a:t>
            </a:r>
          </a:p>
        </p:txBody>
      </p:sp>
    </p:spTree>
    <p:extLst>
      <p:ext uri="{BB962C8B-B14F-4D97-AF65-F5344CB8AC3E}">
        <p14:creationId xmlns:p14="http://schemas.microsoft.com/office/powerpoint/2010/main" val="319147008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1E272-707E-CEF1-661D-25C42E168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800FCF8-A853-DD0F-2BA8-2C19734B3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4523A4CE-0530-304F-1BD0-8D5861DE8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81173-FDA3-A529-79CA-8FB24637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Almost all research on decision-making in OASYS has focused on solely on agent openness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How to address </a:t>
            </a:r>
            <a:r>
              <a:rPr lang="en-US" sz="2400" b="1" dirty="0"/>
              <a:t>task openness</a:t>
            </a:r>
            <a:r>
              <a:rPr lang="en-US" sz="2400" dirty="0"/>
              <a:t> is generally an open question</a:t>
            </a:r>
          </a:p>
          <a:p>
            <a:pPr lvl="1"/>
            <a:r>
              <a:rPr lang="en-US" sz="2000" dirty="0"/>
              <a:t>Especially task openness with </a:t>
            </a:r>
            <a:r>
              <a:rPr lang="en-US" sz="2000" b="1" dirty="0"/>
              <a:t>exogeneous</a:t>
            </a:r>
            <a:r>
              <a:rPr lang="en-US" sz="2000" dirty="0"/>
              <a:t> causes that are not known in advance and cannot be modeled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2E7FB-7637-785F-B09E-70F5C385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Focusing on Task Openness</a:t>
            </a:r>
          </a:p>
        </p:txBody>
      </p:sp>
    </p:spTree>
    <p:extLst>
      <p:ext uri="{BB962C8B-B14F-4D97-AF65-F5344CB8AC3E}">
        <p14:creationId xmlns:p14="http://schemas.microsoft.com/office/powerpoint/2010/main" val="8201131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3B89E5-DDA3-EB06-E8AD-BC41BD95B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D1398-8C80-BCAF-2DA2-FB252F503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BBC58A-6C86-F8FE-5F60-F753C1E73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5BB5FA-1B78-9366-8CB9-D2BA88561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18877A-1E87-7F22-3D05-59C30EBE9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B47580D-97B9-21B3-1090-72A8246C8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712B0EF-B078-8254-CAAA-894BE8CDC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4086D-25F3-80C9-A420-E70E07D4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Exercise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F16CB-93E0-656B-1545-1852D569B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are some possible approaches to reasoning about task openness?</a:t>
            </a:r>
          </a:p>
          <a:p>
            <a:r>
              <a:rPr lang="en-US" sz="2400" dirty="0"/>
              <a:t>From the planning literature?</a:t>
            </a:r>
          </a:p>
          <a:p>
            <a:r>
              <a:rPr lang="en-US" sz="2400" dirty="0"/>
              <a:t>From the reinforcement learning literature?</a:t>
            </a:r>
          </a:p>
          <a:p>
            <a:r>
              <a:rPr lang="en-US" sz="2400" dirty="0"/>
              <a:t>From the game theory literature?</a:t>
            </a:r>
          </a:p>
          <a:p>
            <a:r>
              <a:rPr lang="en-US" sz="2400" dirty="0"/>
              <a:t>From other approaches to decision-making?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CF099C-EDBD-87A9-8CAA-B40696D17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9799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E6076B-BAAA-A5C4-99AD-6054066D6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542B451-6B1C-EFBF-7319-EB6A3FD01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B8EB75F1-74B3-ACE6-A2A8-50756869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95E8-078A-0122-7CC2-3609C368A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In progress: deep reinforcement learning solution called </a:t>
            </a:r>
            <a:r>
              <a:rPr lang="en-US" sz="2200" b="1" dirty="0"/>
              <a:t>Models of Hyper-Interactions under Task Openness (MOHITO)</a:t>
            </a:r>
            <a:br>
              <a:rPr lang="en-US" sz="2200" b="1" dirty="0"/>
            </a:br>
            <a:endParaRPr lang="en-US" sz="2200" dirty="0"/>
          </a:p>
          <a:p>
            <a:r>
              <a:rPr lang="en-US" sz="2200" dirty="0"/>
              <a:t>Extend the graph-based modeling ideas of GPL to also </a:t>
            </a:r>
            <a:r>
              <a:rPr lang="en-US" sz="2200" b="1" dirty="0"/>
              <a:t>represent task features</a:t>
            </a:r>
            <a:r>
              <a:rPr lang="en-US" sz="2200" dirty="0"/>
              <a:t> and </a:t>
            </a:r>
            <a:r>
              <a:rPr lang="en-US" sz="2200" b="1" dirty="0"/>
              <a:t>relationships</a:t>
            </a:r>
            <a:r>
              <a:rPr lang="en-US" sz="2200" dirty="0"/>
              <a:t> between agents/tasks/actions</a:t>
            </a:r>
          </a:p>
          <a:p>
            <a:pPr lvl="1"/>
            <a:r>
              <a:rPr lang="en-US" sz="2000" dirty="0"/>
              <a:t>Graph structure can change from one time step to the next to include newly appearing tasks and remove disappearing tasks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46B32-1C14-9857-45C7-170F654BC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Focusing on Task Openness</a:t>
            </a:r>
          </a:p>
        </p:txBody>
      </p:sp>
    </p:spTree>
    <p:extLst>
      <p:ext uri="{BB962C8B-B14F-4D97-AF65-F5344CB8AC3E}">
        <p14:creationId xmlns:p14="http://schemas.microsoft.com/office/powerpoint/2010/main" val="16386394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FD3BE2-CC03-A282-3F78-C589295A6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1971336-C049-0430-C408-6F0302C8B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4952C92C-C925-5880-9A15-D1C32D064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DCED6E-003B-765A-66CF-DCCE50F2C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Focusing on Task Openness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E66AA4-2370-425A-EF73-F29C0AF43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630" y="49051"/>
            <a:ext cx="5765800" cy="302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3F50F7-84C6-D7E7-13C4-CDED13D3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2980" y="3429000"/>
            <a:ext cx="52451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895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BBFD9B-E320-49DA-4871-F5D24B5AB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8C7CB1A-3306-25B8-7285-04B6DE59C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C3E13BCA-274F-5FDF-4988-AE07B3628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D9D24B-4103-B16C-B97A-E5D88E2C7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Focusing on Task Openness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7E105-5691-2E30-420D-5CED3F401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160" y="0"/>
            <a:ext cx="5911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4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62BAE-AC58-CB98-2547-BC0A0150C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1FAED5E-3F27-F74A-335F-E5C696D94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AFFEC6-ABDE-2349-5F2B-54365BA3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Outline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B50E8D9E-F151-29B8-10D5-F3EF07EA8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0CCC6-99EC-041F-539E-FBFF76CC5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928616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Topic 1: Introduction to Open Agent Systems [60 min]</a:t>
            </a:r>
          </a:p>
          <a:p>
            <a:pPr lvl="1"/>
            <a:r>
              <a:rPr lang="en-US" sz="1800" dirty="0"/>
              <a:t>Types and Sources of Openness</a:t>
            </a:r>
          </a:p>
          <a:p>
            <a:pPr lvl="1"/>
            <a:r>
              <a:rPr lang="en-US" sz="1800" dirty="0"/>
              <a:t>Challenges caused by Openness</a:t>
            </a:r>
          </a:p>
          <a:p>
            <a:pPr lvl="1"/>
            <a:r>
              <a:rPr lang="en-US" sz="1800" dirty="0"/>
              <a:t>Example Applications</a:t>
            </a:r>
            <a:br>
              <a:rPr lang="en-US" sz="2200" dirty="0"/>
            </a:br>
            <a:endParaRPr lang="en-US" sz="2200" dirty="0"/>
          </a:p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2: Multiagent Reasoning in OASYS [60 min]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Origins of OASYS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Background: (Multiagent) Markov Decision Processes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Planning and Reinforcement Learning Solutions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3: Emerging and Future Research in OASYS [45 min]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Addressing scalability to many-agent systems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Focusing on Task and Type Openness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Human-AI Interactions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4: MOASEI Competition and Community Discussion [30 min]</a:t>
            </a:r>
          </a:p>
          <a:p>
            <a:pPr lvl="1"/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9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8340EE-F7D5-A06E-5DB4-655445768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553CE7-E6BE-B89D-8510-017FB3DAD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DC6364-1CA8-D1D3-79F5-01A0B0CAD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696BC6F-898C-D751-0F38-910D5F7CDD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A896A5-253F-CE69-600C-896DBB7DE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D0B54C-2B48-4246-DCB2-2D070B029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56EEC78-2E70-9BDC-76DF-8295F8ABE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07988-6E8C-7873-AB85-C1A03478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Exercise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6D07-E9D7-1E8A-7F98-FE69EA50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are some possible approaches to reasoning about type openness?</a:t>
            </a:r>
          </a:p>
          <a:p>
            <a:r>
              <a:rPr lang="en-US" sz="2400" dirty="0"/>
              <a:t>From the planning literature?</a:t>
            </a:r>
          </a:p>
          <a:p>
            <a:r>
              <a:rPr lang="en-US" sz="2400" dirty="0"/>
              <a:t>From the reinforcement learning literature?</a:t>
            </a:r>
          </a:p>
          <a:p>
            <a:r>
              <a:rPr lang="en-US" sz="2400" dirty="0"/>
              <a:t>From the game theory literature?</a:t>
            </a:r>
          </a:p>
          <a:p>
            <a:r>
              <a:rPr lang="en-US" sz="2400" dirty="0"/>
              <a:t>From other approaches to decision-making?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FE3A36-717B-64AD-CBCA-54BD2BA8D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0265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A4F310-54DC-7ACB-5188-53CEFB67F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726B30-3977-5A1F-A9E4-DEC2E3153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78178511-9325-7BF1-28D7-32FBA3095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BF226-79F0-E041-38CE-DB6521D39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200" dirty="0"/>
              <a:t>The presences of </a:t>
            </a:r>
            <a:r>
              <a:rPr lang="en-US" sz="2200" b="1" u="sng" dirty="0"/>
              <a:t>humans</a:t>
            </a:r>
            <a:r>
              <a:rPr lang="en-US" sz="2200" b="1" dirty="0"/>
              <a:t> as agents</a:t>
            </a:r>
            <a:r>
              <a:rPr lang="en-US" sz="2200" dirty="0"/>
              <a:t> often creates an OASYS:</a:t>
            </a:r>
          </a:p>
          <a:p>
            <a:pPr lvl="1"/>
            <a:r>
              <a:rPr lang="en-US" sz="2000" b="1" dirty="0"/>
              <a:t>Agent openness</a:t>
            </a:r>
            <a:r>
              <a:rPr lang="en-US" sz="2000" dirty="0"/>
              <a:t>: humans join and leave systems for a variety of reasons</a:t>
            </a:r>
          </a:p>
          <a:p>
            <a:pPr lvl="1"/>
            <a:r>
              <a:rPr lang="en-US" sz="2000" b="1" dirty="0"/>
              <a:t>Task openness</a:t>
            </a:r>
            <a:r>
              <a:rPr lang="en-US" sz="2000" dirty="0"/>
              <a:t>: people often have simultaneous tasks from outside the system</a:t>
            </a:r>
          </a:p>
          <a:p>
            <a:pPr lvl="1"/>
            <a:r>
              <a:rPr lang="en-US" sz="2000" b="1" dirty="0"/>
              <a:t>Type openness</a:t>
            </a:r>
            <a:r>
              <a:rPr lang="en-US" sz="2000" dirty="0"/>
              <a:t>: humans change roles frequently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Properly reasoning about </a:t>
            </a:r>
            <a:r>
              <a:rPr lang="en-US" sz="2400" b="1" i="1" dirty="0"/>
              <a:t>longitudinal</a:t>
            </a:r>
            <a:r>
              <a:rPr lang="en-US" sz="2400" dirty="0"/>
              <a:t> Human-AI interactions requires OASYS-based solutions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925E9-03BD-438A-DA47-F029B4544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Human-AI Interactions</a:t>
            </a:r>
          </a:p>
        </p:txBody>
      </p:sp>
    </p:spTree>
    <p:extLst>
      <p:ext uri="{BB962C8B-B14F-4D97-AF65-F5344CB8AC3E}">
        <p14:creationId xmlns:p14="http://schemas.microsoft.com/office/powerpoint/2010/main" val="6246009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7F672D-EDE3-AFA3-26BC-1390C6C00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EDE94C-5FF0-2B61-05CD-2BE7FD4E1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2F05BB-6695-F29E-5408-1FA98F109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12FC58-BF74-1BEC-2887-47E4973FA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39E134-12DE-4EA3-C349-3D2A108D0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4FFFD4-BFB7-5248-9C23-BDA98BF94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CD8F2EF8-F483-67B9-2BAE-A6858B44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9555B-2AC3-D264-61DD-819DB34F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Exercise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51569-63C3-B1FA-DB9B-5A54717B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What are some specific ways that humans-in-the-loop create OASYS?</a:t>
            </a:r>
          </a:p>
          <a:p>
            <a:r>
              <a:rPr lang="en-US" sz="2400" dirty="0"/>
              <a:t>Agent openness?</a:t>
            </a:r>
          </a:p>
          <a:p>
            <a:r>
              <a:rPr lang="en-US" sz="2400" dirty="0"/>
              <a:t>Task openness?</a:t>
            </a:r>
          </a:p>
          <a:p>
            <a:r>
              <a:rPr lang="en-US" sz="2400" dirty="0"/>
              <a:t>Type openness?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06BD6D1-3CD7-136E-B97F-A63279801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824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8E7CB-B38F-6F2D-DD4F-3EE07FD3D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7CD3B3-25D5-0D55-456C-98BA3E515D73}"/>
              </a:ext>
            </a:extLst>
          </p:cNvPr>
          <p:cNvSpPr txBox="1"/>
          <p:nvPr/>
        </p:nvSpPr>
        <p:spPr>
          <a:xfrm>
            <a:off x="3345727" y="2352907"/>
            <a:ext cx="5500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Intermission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E99A73-9C0F-D7AD-0059-C66CE7141F2F}"/>
              </a:ext>
            </a:extLst>
          </p:cNvPr>
          <p:cNvSpPr txBox="1"/>
          <p:nvPr/>
        </p:nvSpPr>
        <p:spPr>
          <a:xfrm>
            <a:off x="3865356" y="4042317"/>
            <a:ext cx="44612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15 minute break</a:t>
            </a:r>
          </a:p>
        </p:txBody>
      </p:sp>
    </p:spTree>
    <p:extLst>
      <p:ext uri="{BB962C8B-B14F-4D97-AF65-F5344CB8AC3E}">
        <p14:creationId xmlns:p14="http://schemas.microsoft.com/office/powerpoint/2010/main" val="6471730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956452-1435-F8B4-74A1-8547D11D2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32F63CC-2C98-A91B-3519-135DF8518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43812-CDAD-AA58-81E2-C1C7237AD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Outline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A603DF55-280A-2D4F-B179-192C82AEE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B48C-57A1-A10B-74C2-D7C1412B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928616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1: Introduction to Open Agent Systems [60 min]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Types and Sources of Openness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Challenges caused by Openness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Example Applications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22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2: Multiagent Reasoning in OASYS [60 min]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Origins of OASYS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Background: (Multiagent) Markov Decision Processes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Planning and Reinforcement Learning Solutions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>
                <a:solidFill>
                  <a:schemeClr val="bg1">
                    <a:lumMod val="75000"/>
                  </a:schemeClr>
                </a:solidFill>
              </a:rPr>
              <a:t>Topic 3: Emerging and Future Research in OASYS [45 min]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Addressing scalability to many-agent systems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Focusing on Task and Type Openness</a:t>
            </a:r>
          </a:p>
          <a:p>
            <a:pPr lvl="1"/>
            <a:r>
              <a:rPr lang="en-US" sz="1800" dirty="0">
                <a:solidFill>
                  <a:schemeClr val="bg1">
                    <a:lumMod val="75000"/>
                  </a:schemeClr>
                </a:solidFill>
              </a:rPr>
              <a:t>Human-AI Interactions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200" dirty="0"/>
              <a:t>Topic 4: MOASEI Competition and Community Discussion [30 min]</a:t>
            </a:r>
          </a:p>
          <a:p>
            <a:pPr lvl="1"/>
            <a:endParaRPr lang="en-US" sz="1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3045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35C7C-18AF-F53F-1586-594FBC51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312C75-20C4-CDB6-F57B-E357BAA41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B09E0-214A-D747-7FA7-AAE2F136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MOASEI Competition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09553C3B-B05F-6E5A-035C-2C3106A4B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3A58-C651-BD12-DB75-4DE6E5723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New competition series @ AAMAS</a:t>
            </a:r>
          </a:p>
          <a:p>
            <a:pPr lvl="1"/>
            <a:r>
              <a:rPr lang="en-US" sz="2000" dirty="0"/>
              <a:t>Meeting: This afternoon!</a:t>
            </a:r>
            <a:br>
              <a:rPr lang="en-US" sz="1800" dirty="0"/>
            </a:br>
            <a:endParaRPr lang="en-US" sz="1800" dirty="0"/>
          </a:p>
          <a:p>
            <a:r>
              <a:rPr lang="en-US" sz="2400" b="1" dirty="0"/>
              <a:t>Goal</a:t>
            </a:r>
            <a:r>
              <a:rPr lang="en-US" sz="2400" dirty="0"/>
              <a:t>: encourage more participation in studying OASYS within multiagent systems</a:t>
            </a:r>
            <a:br>
              <a:rPr lang="en-US" sz="2200" dirty="0"/>
            </a:br>
            <a:endParaRPr lang="en-US" sz="2200" dirty="0"/>
          </a:p>
          <a:p>
            <a:r>
              <a:rPr lang="en-US" sz="2400" dirty="0"/>
              <a:t>Explore strengths and weaknesses of reinforcement learning and planning solutions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55757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2703BD-8242-43C3-0CE0-27AA55EE6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30B36B8-6079-74A9-6648-C5485A32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53044-321B-D389-C184-202CA0C9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MOASEI Competition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77E715B9-AEF9-08ED-5C78-531EACAA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9E2A-7122-92B6-2A9E-B06EED08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860840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Three tracks:</a:t>
            </a:r>
          </a:p>
          <a:p>
            <a:pPr lvl="1"/>
            <a:r>
              <a:rPr lang="en-US" sz="2000" b="1" dirty="0"/>
              <a:t>Track 1</a:t>
            </a:r>
            <a:r>
              <a:rPr lang="en-US" sz="2000" dirty="0"/>
              <a:t>: Agent openness in Cybersecurity Defense</a:t>
            </a:r>
          </a:p>
          <a:p>
            <a:pPr lvl="1"/>
            <a:r>
              <a:rPr lang="en-US" sz="2000" b="1" dirty="0"/>
              <a:t>Track 2</a:t>
            </a:r>
            <a:r>
              <a:rPr lang="en-US" sz="2000" dirty="0"/>
              <a:t>: Task openness in Dynamic Ridesharing</a:t>
            </a:r>
          </a:p>
          <a:p>
            <a:pPr lvl="1"/>
            <a:r>
              <a:rPr lang="en-US" sz="2000" b="1" dirty="0"/>
              <a:t>Track 3</a:t>
            </a:r>
            <a:r>
              <a:rPr lang="en-US" sz="2000" dirty="0"/>
              <a:t>: Agent &amp; Task openness in Wildfire Suppression</a:t>
            </a:r>
          </a:p>
        </p:txBody>
      </p:sp>
    </p:spTree>
    <p:extLst>
      <p:ext uri="{BB962C8B-B14F-4D97-AF65-F5344CB8AC3E}">
        <p14:creationId xmlns:p14="http://schemas.microsoft.com/office/powerpoint/2010/main" val="2837422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4E3F4A-0C53-7DE5-D98D-ACFBA1BA3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F807353-CA09-5F71-513E-850A2831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9124B-85BF-1A9D-413E-CC07CE196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US" sz="4600" dirty="0"/>
              <a:t>Community Discussion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02C8118-1AC6-6899-7770-CD6595A56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C0D61-FEE1-9E99-AD4A-0D742664C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What </a:t>
            </a:r>
            <a:r>
              <a:rPr lang="en-US" sz="2400" b="1" dirty="0"/>
              <a:t>opportunities</a:t>
            </a:r>
            <a:r>
              <a:rPr lang="en-US" sz="2400" dirty="0"/>
              <a:t> do you see in studying OASYS?</a:t>
            </a:r>
          </a:p>
          <a:p>
            <a:endParaRPr lang="en-US" sz="2400" dirty="0"/>
          </a:p>
          <a:p>
            <a:r>
              <a:rPr lang="en-US" sz="2400" dirty="0"/>
              <a:t>What are some </a:t>
            </a:r>
            <a:r>
              <a:rPr lang="en-US" sz="2400" b="1" dirty="0"/>
              <a:t>challenges</a:t>
            </a:r>
            <a:r>
              <a:rPr lang="en-US" sz="2400" dirty="0"/>
              <a:t> that we did not discuss today?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825904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1B9FDD-E46E-421F-63DB-791289DFC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3C6C935-92DF-B5AB-2ACA-07DE3AAC8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89856-FE31-212E-F594-83E0C4B74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References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57F48F19-E794-8E0F-9A70-41E743AD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F61DC-010B-0F88-6891-41ACC6F8D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928616"/>
          </a:xfrm>
        </p:spPr>
        <p:txBody>
          <a:bodyPr>
            <a:normAutofit fontScale="85000" lnSpcReduction="20000"/>
          </a:bodyPr>
          <a:lstStyle/>
          <a:p>
            <a:pPr marL="298450" lvl="1" indent="-285750"/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Bellman, R. 1957. “A Markovian Decision Process.” </a:t>
            </a:r>
            <a:r>
              <a:rPr lang="en-US" sz="1100" b="0" i="1" u="none" strike="noStrike" dirty="0">
                <a:effectLst/>
                <a:latin typeface="Open Sans" panose="020B0606030504020204" pitchFamily="34" charset="0"/>
              </a:rPr>
              <a:t>Indiana University Mathematics Journal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  </a:t>
            </a:r>
            <a:r>
              <a:rPr lang="en-US" sz="1100" b="1" i="0" u="none" strike="noStrike" dirty="0">
                <a:effectLst/>
                <a:latin typeface="Open Sans" panose="020B0606030504020204" pitchFamily="34" charset="0"/>
              </a:rPr>
              <a:t>6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:  679–684.</a:t>
            </a:r>
          </a:p>
          <a:p>
            <a:pPr marL="298450" lvl="1" indent="-285750"/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Bernstein, D. S., R. Givan, N. Immerman, and S. Zilberstein. 2002. “The Complexity of Decentralized Control of Markov Decision Processes.” </a:t>
            </a:r>
            <a:r>
              <a:rPr lang="en-US" sz="1100" b="0" i="1" u="none" strike="noStrike" dirty="0">
                <a:effectLst/>
                <a:latin typeface="Open Sans" panose="020B0606030504020204" pitchFamily="34" charset="0"/>
              </a:rPr>
              <a:t>Mathematics of Operations Research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  </a:t>
            </a:r>
            <a:r>
              <a:rPr lang="en-US" sz="1100" b="1" i="0" u="none" strike="noStrike" dirty="0">
                <a:effectLst/>
                <a:latin typeface="Open Sans" panose="020B0606030504020204" pitchFamily="34" charset="0"/>
              </a:rPr>
              <a:t>27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(4):  819–840.</a:t>
            </a:r>
          </a:p>
          <a:p>
            <a:pPr marL="298450" lvl="1" indent="-285750"/>
            <a:r>
              <a:rPr lang="en-US" sz="1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Calmet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J., A. </a:t>
            </a:r>
            <a:r>
              <a:rPr lang="en-US" sz="1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Daemi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R. </a:t>
            </a:r>
            <a:r>
              <a:rPr lang="en-US" sz="1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Endsuleit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and T. Mie. 2004. “A Liberal Approach to Openness in Societies of Agents.” In </a:t>
            </a:r>
            <a:r>
              <a:rPr lang="en-US" sz="10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Engineering Societies in the Agents World IV, Lecture Notes in Computer Science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volume </a:t>
            </a:r>
            <a:r>
              <a:rPr lang="en-US" sz="100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3071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 81–92. Berlin: Springer.</a:t>
            </a:r>
          </a:p>
          <a:p>
            <a:pPr marL="298450" lvl="1" indent="-285750"/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Chandrasekaran, M., A. Eck, P. Doshi, and L. Soh. 2016. “Individual Planning in Open and Typed Agent Systems.” In  </a:t>
            </a:r>
            <a:r>
              <a:rPr lang="en-US" sz="10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Proceedings of the Thirty-Second Conference on Uncertainty in Artificial Intelligence, UAI'16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 82–91. Arlington, Virginia, USA: AUAI Press.</a:t>
            </a:r>
            <a:endParaRPr lang="en-US" sz="1000" b="0" i="0" u="none" strike="noStrike" dirty="0">
              <a:effectLst/>
              <a:latin typeface="Open Sans" panose="020B0606030504020204" pitchFamily="34" charset="0"/>
            </a:endParaRPr>
          </a:p>
          <a:p>
            <a:pPr marL="298450" lvl="1" indent="-285750"/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Chen, B., X. Chen, A. Timsina, and L.-K. Soh. 2015. “Considering Agent and Task Openness in Ad Hoc Team Formation (Extended Abstract).” In  </a:t>
            </a:r>
            <a:r>
              <a:rPr lang="en-US" sz="10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International Conference on Autonomous Agents and Multiagent Systems (AAMAS)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 1861–1862.</a:t>
            </a:r>
            <a:endParaRPr lang="en-US" sz="1000" b="0" i="0" u="none" strike="noStrike" dirty="0">
              <a:effectLst/>
              <a:latin typeface="Open Sans" panose="020B0606030504020204" pitchFamily="34" charset="0"/>
            </a:endParaRPr>
          </a:p>
          <a:p>
            <a:pPr marL="298450" lvl="1" indent="-285750"/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Chen, B., A. </a:t>
            </a:r>
            <a:r>
              <a:rPr lang="en-US" sz="1000" i="0" u="none" strike="noStrike" dirty="0">
                <a:effectLst/>
                <a:latin typeface="Open Sans" panose="020B0606030504020204" pitchFamily="34" charset="0"/>
              </a:rPr>
              <a:t>Eck, and L.-K.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 Soh. 2016. “Collaborative Human Task Assignment for Open Systems (Extended Abstract)”. In Proceedings of the 15th International Conference on Autonomous Agents and Multiagent Systems (AAMAS’16), </a:t>
            </a:r>
            <a:r>
              <a:rPr lang="en-US" sz="1000" b="0" i="0" u="none" strike="noStrike" dirty="0" err="1">
                <a:effectLst/>
                <a:latin typeface="Open Sans" panose="020B0606030504020204" pitchFamily="34" charset="0"/>
              </a:rPr>
              <a:t>Thangarajah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, Tuyls, Jonker, and Marsella (eds.), Singapore, May 9-13, 2016.</a:t>
            </a:r>
          </a:p>
          <a:p>
            <a:pPr marL="298450" lvl="1" indent="-285750"/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Cohen, J., J.-S. </a:t>
            </a:r>
            <a:r>
              <a:rPr lang="en-US" sz="1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Dibangoye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and A.-I. </a:t>
            </a:r>
            <a:r>
              <a:rPr lang="en-US" sz="1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Mouaddib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 2017. “Open Decentralized POMDPs.” In  </a:t>
            </a:r>
            <a:r>
              <a:rPr lang="en-US" sz="10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2017 IEEE 29th International Conference on Tools with Artificial Intelligence (ICTAI)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 977–984.</a:t>
            </a:r>
            <a:endParaRPr lang="en-US" sz="1000" dirty="0">
              <a:solidFill>
                <a:srgbClr val="1C1D1E"/>
              </a:solidFill>
              <a:latin typeface="Open Sans" panose="020B0606030504020204" pitchFamily="34" charset="0"/>
            </a:endParaRPr>
          </a:p>
          <a:p>
            <a:pPr marL="298450" lvl="1" indent="-285750"/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Eck, A., M. Shah, P. Doshi, and L. Soh. 2020. “Scalable Decision-Theoretic Planning in Open and Typed Multiagent Systems.” In  </a:t>
            </a:r>
            <a:r>
              <a:rPr lang="en-US" sz="10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Proceedings of the Thirty-Fourth AAAI Conference on Artificial Intelligence, AAAI’20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marL="298450" lvl="1" indent="-285750"/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Eck, A., L-K. Soh, &amp; P. Doshi. 2023. Decision making in open agent systems. 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 Magazine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44(4): 508-523.</a:t>
            </a:r>
          </a:p>
          <a:p>
            <a:pPr marL="298450" lvl="1" indent="-285750"/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Gmytrasiewicz, P. J., and P. Doshi. 2005. “A Framework for Sequential Planning in Multiagent Settings.” </a:t>
            </a:r>
            <a:r>
              <a:rPr lang="en-US" sz="1000" b="0" i="1" u="none" strike="noStrike" dirty="0">
                <a:effectLst/>
                <a:latin typeface="Open Sans" panose="020B0606030504020204" pitchFamily="34" charset="0"/>
              </a:rPr>
              <a:t>Journal of Artificial Intelligence Research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  </a:t>
            </a:r>
            <a:r>
              <a:rPr lang="en-US" sz="1000" b="1" i="0" u="none" strike="noStrike" dirty="0">
                <a:effectLst/>
                <a:latin typeface="Open Sans" panose="020B0606030504020204" pitchFamily="34" charset="0"/>
              </a:rPr>
              <a:t>24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:  49–79. </a:t>
            </a:r>
          </a:p>
          <a:p>
            <a:pPr marL="298450" lvl="1" indent="-285750"/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Gmytrasiewicz, P. 2020. “How to do Things with Words: A Bayesian Approach.” </a:t>
            </a:r>
            <a:r>
              <a:rPr lang="en-US" sz="1000" b="0" i="1" u="none" strike="noStrike" dirty="0">
                <a:effectLst/>
                <a:latin typeface="Open Sans" panose="020B0606030504020204" pitchFamily="34" charset="0"/>
              </a:rPr>
              <a:t>Journal of Artificial Intelligence Research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  </a:t>
            </a:r>
            <a:r>
              <a:rPr lang="en-US" sz="1000" b="1" i="0" u="none" strike="noStrike" dirty="0">
                <a:effectLst/>
                <a:latin typeface="Open Sans" panose="020B0606030504020204" pitchFamily="34" charset="0"/>
              </a:rPr>
              <a:t>68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:  753–776.</a:t>
            </a:r>
          </a:p>
          <a:p>
            <a:pPr marL="298450" lvl="1" indent="-285750"/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Hoang, T. N., and K. H. Low. 2013. “Interactive POMDP Lite: Towards Practical Planning to Predict and Exploit Intentions for Interacting with Self-Interested Agents.” In  </a:t>
            </a:r>
            <a:r>
              <a:rPr lang="en-US" sz="1000" b="0" i="1" u="none" strike="noStrike" dirty="0">
                <a:effectLst/>
                <a:latin typeface="Open Sans" panose="020B0606030504020204" pitchFamily="34" charset="0"/>
              </a:rPr>
              <a:t>23rd International Joint Conference on AI (IJCAI)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.</a:t>
            </a:r>
          </a:p>
          <a:p>
            <a:pPr marL="298450" lvl="1" indent="-285750"/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Huynh, T. D., N. R. Jennings, and N. R. Shadbolt. 2006. “An Integrated Trust and Reputation Model for Open Multi-Agent Systems.” </a:t>
            </a:r>
            <a:r>
              <a:rPr lang="en-US" sz="1000" b="0" i="1" u="none" strike="noStrike" dirty="0">
                <a:effectLst/>
                <a:latin typeface="Open Sans" panose="020B0606030504020204" pitchFamily="34" charset="0"/>
              </a:rPr>
              <a:t>Autonomous Agents and Multi-Agent Systems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  </a:t>
            </a:r>
            <a:r>
              <a:rPr lang="en-US" sz="1000" b="1" i="0" u="none" strike="noStrike" dirty="0">
                <a:effectLst/>
                <a:latin typeface="Open Sans" panose="020B0606030504020204" pitchFamily="34" charset="0"/>
              </a:rPr>
              <a:t>13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(2):  119–154.</a:t>
            </a:r>
          </a:p>
          <a:p>
            <a:pPr marL="298450" lvl="1" indent="-285750"/>
            <a:r>
              <a:rPr lang="en-US" sz="1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Jamroga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W., A. </a:t>
            </a:r>
            <a:r>
              <a:rPr lang="en-US" sz="1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Meski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and M. </a:t>
            </a:r>
            <a:r>
              <a:rPr lang="en-US" sz="1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Szreter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 2013. “Modularity and Openness in Modeling Multi-Agent Systems.” In  </a:t>
            </a:r>
            <a:r>
              <a:rPr lang="en-US" sz="10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Fourth International Symposium and Games, Automata, Logics and Formal Verification (</a:t>
            </a:r>
            <a:r>
              <a:rPr lang="en-US" sz="1000" b="0" i="1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GandALF</a:t>
            </a:r>
            <a:r>
              <a:rPr lang="en-US" sz="10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)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 224–239.</a:t>
            </a:r>
          </a:p>
          <a:p>
            <a:pPr marL="298450" lvl="1" indent="-285750"/>
            <a:r>
              <a:rPr lang="en-US" sz="1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Jumadinova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J., P. Dasgupta, and L.-K. Soh. 2014. “Strategic Capability-Learning for Improved Multi-Agent Collaboration in Ad-Hoc Environments.” </a:t>
            </a:r>
            <a:r>
              <a:rPr lang="en-US" sz="10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IEEE Transactions on Systems, Man, and Cybernetics-Part A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  </a:t>
            </a:r>
            <a:r>
              <a:rPr lang="en-US" sz="1000" b="1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44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(8):  1003–1014.</a:t>
            </a:r>
          </a:p>
          <a:p>
            <a:pPr marL="298450" lvl="1" indent="-285750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Kakarlapudi, A., G. Anil, A. Eck, P. Doshi, and L.-K. Soh. 2022. “Decision-Theoretic Planning with Communication in Open Multiagent Systems.” In </a:t>
            </a:r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Proceedings of the Thirty-Eighth Conference on Uncertainty in Artificial Intelligence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  938–948.</a:t>
            </a:r>
          </a:p>
          <a:p>
            <a:pPr marL="298450" lvl="1" indent="-285750"/>
            <a:r>
              <a:rPr lang="en-US" sz="11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Pineau, J., G. Gordon, and S. Thrun. 2003. Point-based value iteration: An anytime algorithm for POMDPs. In Proceedings of IJCAI’03, pp. 1025–1032.</a:t>
            </a:r>
            <a:endParaRPr lang="en-US" sz="1100" b="0" i="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lvl="1" indent="-285750"/>
            <a:r>
              <a:rPr lang="en-US" sz="1000" b="0" i="0" u="none" strike="noStrike" dirty="0" err="1">
                <a:effectLst/>
                <a:latin typeface="Open Sans" panose="020B0606030504020204" pitchFamily="34" charset="0"/>
              </a:rPr>
              <a:t>Pinyol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, I., and J. Sabater-Mir. 2011. “Computational Trust and Reputation Models for Open Multi-Agent Systems: A Review.” </a:t>
            </a:r>
            <a:r>
              <a:rPr lang="en-US" sz="1000" b="0" i="1" u="none" strike="noStrike" dirty="0">
                <a:effectLst/>
                <a:latin typeface="Open Sans" panose="020B0606030504020204" pitchFamily="34" charset="0"/>
              </a:rPr>
              <a:t>Artificial Intelligence Review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  </a:t>
            </a:r>
            <a:r>
              <a:rPr lang="en-US" sz="1000" b="1" i="0" u="none" strike="noStrike" dirty="0">
                <a:effectLst/>
                <a:latin typeface="Open Sans" panose="020B0606030504020204" pitchFamily="34" charset="0"/>
              </a:rPr>
              <a:t>40</a:t>
            </a:r>
            <a:r>
              <a:rPr lang="en-US" sz="1000" b="0" i="0" u="none" strike="noStrike" dirty="0">
                <a:effectLst/>
                <a:latin typeface="Open Sans" panose="020B0606030504020204" pitchFamily="34" charset="0"/>
              </a:rPr>
              <a:t>:  1–25.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lvl="1" indent="-285750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Rahman, A. </a:t>
            </a:r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2021. "Towards open ad hoc teamwork using graph-based policy learning." </a:t>
            </a:r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conference on machine learning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PMLR.</a:t>
            </a:r>
          </a:p>
          <a:p>
            <a:pPr marL="298450" lvl="1" indent="-285750"/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Rahman, A. </a:t>
            </a:r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al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2023. "A general learning framework for open ad hoc teamwork using graph-based policy learning." </a:t>
            </a:r>
            <a:r>
              <a:rPr lang="en-US" sz="10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Journal of Machine Learning Research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24(298): 1-74.</a:t>
            </a:r>
          </a:p>
          <a:p>
            <a:pPr marL="298450" lvl="1" indent="-285750"/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Ross, S., B. Chaib-</a:t>
            </a:r>
            <a:r>
              <a:rPr lang="en-US" sz="1100" b="0" i="0" u="none" strike="noStrike" dirty="0" err="1">
                <a:effectLst/>
                <a:latin typeface="Open Sans" panose="020B0606030504020204" pitchFamily="34" charset="0"/>
              </a:rPr>
              <a:t>draa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, and J. Pineau. 2007. “Bayes-Adaptive POMDPs.” In  </a:t>
            </a:r>
            <a:r>
              <a:rPr lang="en-US" sz="1100" b="0" i="1" u="none" strike="noStrike" dirty="0">
                <a:effectLst/>
                <a:latin typeface="Open Sans" panose="020B0606030504020204" pitchFamily="34" charset="0"/>
              </a:rPr>
              <a:t>Neural Information Processing Systems (NIPS)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.</a:t>
            </a:r>
            <a:endParaRPr lang="en-US" sz="1100" b="0" i="0" u="none" strike="noStrike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98450" lvl="1" indent="-285750"/>
            <a:r>
              <a:rPr lang="en-US" sz="10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Shehory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O. 2000. “Software Architecture Attributes of Multi-Agent Systems.” In  </a:t>
            </a:r>
            <a:r>
              <a:rPr lang="en-US" sz="10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1st International Workshop on Agent-Oriented Software Engineering, Revised papers</a:t>
            </a:r>
            <a:r>
              <a:rPr lang="en-US" sz="10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  77–89. ACM.</a:t>
            </a:r>
          </a:p>
          <a:p>
            <a:pPr marL="298450" lvl="1" indent="-285750"/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Silver, D., and J. Veness. 2010. “Monte-Carlo Planning in Large </a:t>
            </a:r>
            <a:r>
              <a:rPr lang="en-US" sz="1100" b="0" i="0" u="none" strike="noStrike" dirty="0" err="1">
                <a:effectLst/>
                <a:latin typeface="Open Sans" panose="020B0606030504020204" pitchFamily="34" charset="0"/>
              </a:rPr>
              <a:t>Pomdps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.” In  </a:t>
            </a:r>
            <a:r>
              <a:rPr lang="en-US" sz="1100" b="0" i="1" u="none" strike="noStrike" dirty="0">
                <a:effectLst/>
                <a:latin typeface="Open Sans" panose="020B0606030504020204" pitchFamily="34" charset="0"/>
              </a:rPr>
              <a:t>23rd International Conference on Neural Information Processing Systems (NIPS)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, </a:t>
            </a:r>
            <a:r>
              <a:rPr lang="en-US" sz="1100" b="0" i="1" u="none" strike="noStrike" dirty="0">
                <a:effectLst/>
                <a:latin typeface="Open Sans" panose="020B0606030504020204" pitchFamily="34" charset="0"/>
              </a:rPr>
              <a:t>NIPS'10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,  2164–2172.</a:t>
            </a:r>
          </a:p>
          <a:p>
            <a:pPr marL="298450" lvl="1" indent="-285750"/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Stone, P., G. A. </a:t>
            </a:r>
            <a:r>
              <a:rPr lang="en-US" sz="1100" b="0" i="0" u="none" strike="noStrike" dirty="0" err="1">
                <a:effectLst/>
                <a:latin typeface="Open Sans" panose="020B0606030504020204" pitchFamily="34" charset="0"/>
              </a:rPr>
              <a:t>Kaminka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, S. Kraus, and J. S. Rosenschein. 2010. “Ad Hoc Autonomous Agent Teams: Collaboration without Pre-Coordination.” In  </a:t>
            </a:r>
            <a:r>
              <a:rPr lang="en-US" sz="1100" b="0" i="1" u="none" strike="noStrike" dirty="0">
                <a:effectLst/>
                <a:latin typeface="Open Sans" panose="020B0606030504020204" pitchFamily="34" charset="0"/>
              </a:rPr>
              <a:t>Proceedings of the Twenty-Fourth AAAI Conference on Artificial Intelligence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, </a:t>
            </a:r>
            <a:r>
              <a:rPr lang="en-US" sz="1100" b="0" i="1" u="none" strike="noStrike" dirty="0">
                <a:effectLst/>
                <a:latin typeface="Open Sans" panose="020B0606030504020204" pitchFamily="34" charset="0"/>
              </a:rPr>
              <a:t>AAAI'10</a:t>
            </a:r>
            <a:r>
              <a:rPr lang="en-US" sz="1100" b="0" i="0" u="none" strike="noStrike" dirty="0">
                <a:effectLst/>
                <a:latin typeface="Open Sans" panose="020B0606030504020204" pitchFamily="34" charset="0"/>
              </a:rPr>
              <a:t>,  1504–1509.</a:t>
            </a:r>
          </a:p>
        </p:txBody>
      </p:sp>
    </p:spTree>
    <p:extLst>
      <p:ext uri="{BB962C8B-B14F-4D97-AF65-F5344CB8AC3E}">
        <p14:creationId xmlns:p14="http://schemas.microsoft.com/office/powerpoint/2010/main" val="3033147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F137AB-E8CF-A769-EB63-71673068B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7566119-6608-7822-363C-17279013D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1372D-387C-A0D4-B7C5-4F9293AC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US" sz="5400" dirty="0"/>
              <a:t>Types of Openness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49086-B696-7320-76AF-8AF152769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93" y="2123697"/>
            <a:ext cx="3532036" cy="1442343"/>
          </a:xfrm>
          <a:prstGeom prst="rect">
            <a:avLst/>
          </a:prstGeom>
        </p:spPr>
      </p:pic>
      <p:sp>
        <p:nvSpPr>
          <p:cNvPr id="18" name="sketch line">
            <a:extLst>
              <a:ext uri="{FF2B5EF4-FFF2-40B4-BE49-F238E27FC236}">
                <a16:creationId xmlns:a16="http://schemas.microsoft.com/office/drawing/2014/main" id="{CC9B2BF8-72C0-DF25-5635-B13FA67CB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31569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99552-C507-1ADB-98B4-D6AE34DCC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r>
              <a:rPr lang="en-US" sz="2200" dirty="0"/>
              <a:t>Agent Openness</a:t>
            </a:r>
          </a:p>
          <a:p>
            <a:pPr lvl="1"/>
            <a:r>
              <a:rPr lang="en-US" sz="2200" dirty="0"/>
              <a:t>agents can dynamically enter or leave the environment</a:t>
            </a:r>
          </a:p>
          <a:p>
            <a:r>
              <a:rPr lang="en-US" sz="2200" dirty="0"/>
              <a:t>Task Openness</a:t>
            </a:r>
          </a:p>
          <a:p>
            <a:pPr lvl="1"/>
            <a:r>
              <a:rPr lang="en-US" sz="2200" dirty="0"/>
              <a:t>tasks can appear or disappear, requiring flexible strategies</a:t>
            </a:r>
          </a:p>
          <a:p>
            <a:r>
              <a:rPr lang="en-US" sz="2200" dirty="0"/>
              <a:t>Type Openness</a:t>
            </a:r>
          </a:p>
          <a:p>
            <a:pPr lvl="1"/>
            <a:r>
              <a:rPr lang="en-US" sz="2200" dirty="0"/>
              <a:t>agent capabilities and roles can evolve or change over time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8C294E-51E3-4BDE-7886-9ABA8FDB4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560" y="4691925"/>
            <a:ext cx="2704703" cy="1890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BB914D-2FAF-0437-D817-74CDFB8A1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304" y="3565925"/>
            <a:ext cx="3530309" cy="144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89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21045</TotalTime>
  <Words>5673</Words>
  <Application>Microsoft Macintosh PowerPoint</Application>
  <PresentationFormat>Widescreen</PresentationFormat>
  <Paragraphs>564</Paragraphs>
  <Slides>88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5" baseType="lpstr">
      <vt:lpstr>Aptos</vt:lpstr>
      <vt:lpstr>Aptos Display</vt:lpstr>
      <vt:lpstr>Arial</vt:lpstr>
      <vt:lpstr>Arial MT</vt:lpstr>
      <vt:lpstr>Cambria Math</vt:lpstr>
      <vt:lpstr>Open Sans</vt:lpstr>
      <vt:lpstr>Office Theme</vt:lpstr>
      <vt:lpstr>Decision Making in Open Agent Systems</vt:lpstr>
      <vt:lpstr>Definition of Openness</vt:lpstr>
      <vt:lpstr>Importance</vt:lpstr>
      <vt:lpstr>Tutorial Motivation</vt:lpstr>
      <vt:lpstr>Introductions</vt:lpstr>
      <vt:lpstr>Survey Paper</vt:lpstr>
      <vt:lpstr>Outline</vt:lpstr>
      <vt:lpstr>Outline</vt:lpstr>
      <vt:lpstr>Types of Openness</vt:lpstr>
      <vt:lpstr>Agent Openness</vt:lpstr>
      <vt:lpstr>Challenges of Agent Openness</vt:lpstr>
      <vt:lpstr>Manifestations of Agent Openness</vt:lpstr>
      <vt:lpstr>Task Openness</vt:lpstr>
      <vt:lpstr>Challenges of Task Openness</vt:lpstr>
      <vt:lpstr>Manifestations of Task Openness</vt:lpstr>
      <vt:lpstr>Type Openness</vt:lpstr>
      <vt:lpstr>Challenges of Type Openness</vt:lpstr>
      <vt:lpstr>Manifestations of Type Openness</vt:lpstr>
      <vt:lpstr>Implications of Openness</vt:lpstr>
      <vt:lpstr>Wildfire Suppression</vt:lpstr>
      <vt:lpstr>Openness in Wildfire Suppression</vt:lpstr>
      <vt:lpstr>Cybersecurity Defense</vt:lpstr>
      <vt:lpstr>Openness in Cybersecurity Defense</vt:lpstr>
      <vt:lpstr>Autonomous Rideshare</vt:lpstr>
      <vt:lpstr>Openness in Autonomous Rideshare</vt:lpstr>
      <vt:lpstr>Business Organization</vt:lpstr>
      <vt:lpstr>Openness in  Business Organization</vt:lpstr>
      <vt:lpstr>Compare and Contrast</vt:lpstr>
      <vt:lpstr>Exercise 1: Part 1</vt:lpstr>
      <vt:lpstr>Exercise 1: Part 2</vt:lpstr>
      <vt:lpstr>Exercise 1: Part 3</vt:lpstr>
      <vt:lpstr>Challenges in Open Environments</vt:lpstr>
      <vt:lpstr>Opportunities in Open Environments</vt:lpstr>
      <vt:lpstr>PowerPoint Presentation</vt:lpstr>
      <vt:lpstr>Outline</vt:lpstr>
      <vt:lpstr>Origins of Open Agent Systems</vt:lpstr>
      <vt:lpstr>Origins of Open Agent Systems</vt:lpstr>
      <vt:lpstr>Origins of Open Agent Systems</vt:lpstr>
      <vt:lpstr>Markov Decision Processes</vt:lpstr>
      <vt:lpstr>Markov Decision Processes</vt:lpstr>
      <vt:lpstr>Markov Decision Processes</vt:lpstr>
      <vt:lpstr>Bellman Equations</vt:lpstr>
      <vt:lpstr>Partially Observable Markov Decision Processes</vt:lpstr>
      <vt:lpstr>Markov Games</vt:lpstr>
      <vt:lpstr>Markov Games</vt:lpstr>
      <vt:lpstr>Partially Observable Stochastic Games</vt:lpstr>
      <vt:lpstr>Exercise 2: Part 1</vt:lpstr>
      <vt:lpstr>Exercise 2: Part 2</vt:lpstr>
      <vt:lpstr>Modeling Agent Openness   (Presence States)</vt:lpstr>
      <vt:lpstr>Modeling Agent Openness   (Presence States)</vt:lpstr>
      <vt:lpstr>Modeling Agent Openness   (Presence States)</vt:lpstr>
      <vt:lpstr>Modeling Agent Openness   (Presence States)</vt:lpstr>
      <vt:lpstr>Modeling Agent Openness   (Coalitions)</vt:lpstr>
      <vt:lpstr>Modeling Agent Openness   (Coalitions)</vt:lpstr>
      <vt:lpstr>Modeling Agent Openness   (Coalitions)</vt:lpstr>
      <vt:lpstr>Modeling Agent Openness   (Scalability)</vt:lpstr>
      <vt:lpstr>Modeling Agent Openness   (Scalability)</vt:lpstr>
      <vt:lpstr>Modeling Agent Openness   (Scalability)</vt:lpstr>
      <vt:lpstr>Modeling Agent Openness   (Scalability)</vt:lpstr>
      <vt:lpstr>Modeling Agent Openness   (Communication)</vt:lpstr>
      <vt:lpstr>Modeling Agent Openness   (Communication)</vt:lpstr>
      <vt:lpstr>Modeling Agent Openness   (Communication)</vt:lpstr>
      <vt:lpstr>Modeling Agent Openness   (Communication)</vt:lpstr>
      <vt:lpstr>Modeling Agent Openness   (Graph-based Learning)</vt:lpstr>
      <vt:lpstr>Modeling Agent Openness   (Graph-based Learning)</vt:lpstr>
      <vt:lpstr>Modeling Agent Openness   (Graph-based Learning)</vt:lpstr>
      <vt:lpstr>Modeling Agent Openness   (Graph-based Learning)</vt:lpstr>
      <vt:lpstr>Modeling Agent Openness   (Graph-based Learning)</vt:lpstr>
      <vt:lpstr>Exercise 3</vt:lpstr>
      <vt:lpstr>PowerPoint Presentation</vt:lpstr>
      <vt:lpstr>Outline</vt:lpstr>
      <vt:lpstr>Scalability to Many-Agent Systems</vt:lpstr>
      <vt:lpstr>Exercise 4</vt:lpstr>
      <vt:lpstr>Scalability to Many-Agent Systems</vt:lpstr>
      <vt:lpstr>Focusing on Task Openness</vt:lpstr>
      <vt:lpstr>Exercise 5</vt:lpstr>
      <vt:lpstr>Focusing on Task Openness</vt:lpstr>
      <vt:lpstr>Focusing on Task Openness</vt:lpstr>
      <vt:lpstr>Focusing on Task Openness</vt:lpstr>
      <vt:lpstr>Exercise 6</vt:lpstr>
      <vt:lpstr>Human-AI Interactions</vt:lpstr>
      <vt:lpstr>Exercise 7</vt:lpstr>
      <vt:lpstr>PowerPoint Presentation</vt:lpstr>
      <vt:lpstr>Outline</vt:lpstr>
      <vt:lpstr>MOASEI Competition</vt:lpstr>
      <vt:lpstr>MOASEI Competition</vt:lpstr>
      <vt:lpstr>Community Discussion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Openness</dc:title>
  <dc:creator>C4 Patino</dc:creator>
  <cp:lastModifiedBy>Adam Eck</cp:lastModifiedBy>
  <cp:revision>157</cp:revision>
  <dcterms:created xsi:type="dcterms:W3CDTF">2024-05-26T14:51:34Z</dcterms:created>
  <dcterms:modified xsi:type="dcterms:W3CDTF">2025-03-28T20:39:42Z</dcterms:modified>
</cp:coreProperties>
</file>